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gRUwLEPFtfe/AMbBWm34cCzmc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06" autoAdjust="0"/>
  </p:normalViewPr>
  <p:slideViewPr>
    <p:cSldViewPr snapToGrid="0">
      <p:cViewPr varScale="1">
        <p:scale>
          <a:sx n="71" d="100"/>
          <a:sy n="71" d="100"/>
        </p:scale>
        <p:origin x="24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66823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dmeuroblog.files.wordpress.com/2016/11/observatory-report2016_en-mdm-international.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lancet.com/journals/laninf/article/PIIS1473-3099(16)30218-3/fulltex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eldiario.es/sociedad/ebola-sacerdote_espanol-contagiado_0_289071608.html" TargetMode="External"/><Relationship Id="rId4" Type="http://schemas.openxmlformats.org/officeDocument/2006/relationships/hyperlink" Target="https://blogs.cdc.gov/publichealthmatters/2015/12/year-in-review-measles-linked-to-disneyland/"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p00.epimg.net/descargables/2018/04/13/617bc3f9263d9a0dbcf3704f8d75a095.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amf-semfyc.com/web/revistas_ver.php?id=16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e.es/dynt3/inebase/es/index.htm?padre=1963&amp;capsel=196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xpansion.com/2011/05/04/economia/1304527911.html?cid=SMBOSO22801&amp;s_kw=twitt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634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c9346c08c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s-ES" sz="1100">
                <a:latin typeface="Arial"/>
                <a:ea typeface="Arial"/>
                <a:cs typeface="Arial"/>
                <a:sym typeface="Arial"/>
              </a:rPr>
              <a:t>“el efecto del migrante sano”: la población inmigrante, en general, presenta un estado de salud a su llegada al país de destino mejor que el de la población autóctona, y éste va empeorando con el paso de los años en dicho país; este empeoramiento se debería al efecto de los determinantes sociales de salud sobre los inmigrantes (desempleo/precariedad, baja renta, dificultad para acceder al sistema educativo, vivienda, riesgo de exclusión,...)</a:t>
            </a:r>
            <a:endParaRPr/>
          </a:p>
        </p:txBody>
      </p:sp>
      <p:sp>
        <p:nvSpPr>
          <p:cNvPr id="254" name="Google Shape;254;g5c9346c08c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972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c9346c08c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0" algn="l" rtl="0">
              <a:lnSpc>
                <a:spcPct val="100000"/>
              </a:lnSpc>
              <a:spcBef>
                <a:spcPts val="0"/>
              </a:spcBef>
              <a:spcAft>
                <a:spcPts val="0"/>
              </a:spcAft>
              <a:buSzPts val="1400"/>
              <a:buNone/>
            </a:pPr>
            <a:endParaRPr/>
          </a:p>
        </p:txBody>
      </p:sp>
      <p:sp>
        <p:nvSpPr>
          <p:cNvPr id="262" name="Google Shape;262;g5c9346c08c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72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c9346c08c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0" algn="l" rtl="0">
              <a:lnSpc>
                <a:spcPct val="100000"/>
              </a:lnSpc>
              <a:spcBef>
                <a:spcPts val="0"/>
              </a:spcBef>
              <a:spcAft>
                <a:spcPts val="0"/>
              </a:spcAft>
              <a:buSzPts val="1400"/>
              <a:buNone/>
            </a:pPr>
            <a:endParaRPr/>
          </a:p>
        </p:txBody>
      </p:sp>
      <p:sp>
        <p:nvSpPr>
          <p:cNvPr id="271" name="Google Shape;271;g5c9346c08c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228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c9346c08c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100" b="1">
                <a:solidFill>
                  <a:srgbClr val="141313"/>
                </a:solidFill>
                <a:highlight>
                  <a:srgbClr val="FFFFFF"/>
                </a:highlight>
                <a:latin typeface="Arial"/>
                <a:ea typeface="Arial"/>
                <a:cs typeface="Arial"/>
                <a:sym typeface="Arial"/>
              </a:rPr>
              <a:t>Migrantes = turistas sanitarios. </a:t>
            </a:r>
            <a:r>
              <a:rPr lang="es-ES" sz="1100">
                <a:solidFill>
                  <a:srgbClr val="141313"/>
                </a:solidFill>
                <a:highlight>
                  <a:srgbClr val="FFFFFF"/>
                </a:highlight>
                <a:latin typeface="Arial"/>
                <a:ea typeface="Arial"/>
                <a:cs typeface="Arial"/>
                <a:sym typeface="Arial"/>
              </a:rPr>
              <a:t>Las personas migrantes no vienen a España para servirse de los sistemas de cobertura socio-sanitaria y mucho menos son turistas. </a:t>
            </a:r>
            <a:r>
              <a:rPr lang="es-ES" sz="1100">
                <a:highlight>
                  <a:srgbClr val="FFFFFF"/>
                </a:highlight>
                <a:latin typeface="Arial"/>
                <a:ea typeface="Arial"/>
                <a:cs typeface="Arial"/>
                <a:sym typeface="Arial"/>
              </a:rPr>
              <a:t>La mayoría de los migrantes acuden a nuestro país por razones económicas e intentando mejorar sus condiciones de vida. En los estudios existentes, sólo un 4.8% de los migrantes en España señala motivos de salud como una razón para migrar según un </a:t>
            </a:r>
            <a:r>
              <a:rPr lang="es-ES" sz="1100" u="sng">
                <a:solidFill>
                  <a:schemeClr val="hlink"/>
                </a:solidFill>
                <a:highlight>
                  <a:srgbClr val="FFFFFF"/>
                </a:highlight>
                <a:latin typeface="Arial"/>
                <a:ea typeface="Arial"/>
                <a:cs typeface="Arial"/>
                <a:sym typeface="Arial"/>
                <a:hlinkClick r:id="rId3"/>
              </a:rPr>
              <a:t>informe internacional del MdM internacional 2016</a:t>
            </a:r>
            <a:endParaRPr sz="110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ES" sz="1100">
                <a:highlight>
                  <a:srgbClr val="FFFFFF"/>
                </a:highlight>
                <a:latin typeface="Arial"/>
                <a:ea typeface="Arial"/>
                <a:cs typeface="Arial"/>
                <a:sym typeface="Arial"/>
              </a:rPr>
              <a:t>El llamado “turismo sanitario” corresponde a un perfil de inmigrante procedente de países de la Unión Europea. Aparte de ser un fenómeno minoritario, se debe sobre todo a la incapacidad de las administraciones para registrar y facturar la atención prestada a la ciudadanía de la UE cuando visitan el estado español. Es interesada la confusión con el resto de las personas migrantes, y suele utilizarse ésta confusión para alentar sentimientos xenófobos.</a:t>
            </a:r>
            <a:endParaRPr sz="110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457200" lvl="0" indent="0" algn="l" rtl="0">
              <a:lnSpc>
                <a:spcPct val="100000"/>
              </a:lnSpc>
              <a:spcBef>
                <a:spcPts val="0"/>
              </a:spcBef>
              <a:spcAft>
                <a:spcPts val="0"/>
              </a:spcAft>
              <a:buSzPts val="1400"/>
              <a:buNone/>
            </a:pPr>
            <a:endParaRPr/>
          </a:p>
        </p:txBody>
      </p:sp>
      <p:sp>
        <p:nvSpPr>
          <p:cNvPr id="279" name="Google Shape;279;g5c9346c08c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916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c9346c08c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r>
              <a:rPr lang="es-ES"/>
              <a:t>*No hay relación sistemática entre migración e importación de enfermedades infecciosas: </a:t>
            </a:r>
            <a:r>
              <a:rPr lang="es-ES" sz="1100" u="sng">
                <a:solidFill>
                  <a:schemeClr val="hlink"/>
                </a:solidFill>
                <a:latin typeface="Arial"/>
                <a:ea typeface="Arial"/>
                <a:cs typeface="Arial"/>
                <a:sym typeface="Arial"/>
                <a:hlinkClick r:id="rId3"/>
              </a:rPr>
              <a:t>https://www.thelancet.com/journals/laninf/article/PIIS1473-3099%2816%2930218-3/fulltext</a:t>
            </a:r>
            <a:r>
              <a:rPr lang="es-ES"/>
              <a:t> </a:t>
            </a:r>
            <a:endParaRPr/>
          </a:p>
          <a:p>
            <a:pPr marL="457200" lvl="0" indent="0" algn="l" rtl="0">
              <a:lnSpc>
                <a:spcPct val="100000"/>
              </a:lnSpc>
              <a:spcBef>
                <a:spcPts val="0"/>
              </a:spcBef>
              <a:spcAft>
                <a:spcPts val="0"/>
              </a:spcAft>
              <a:buSzPts val="1400"/>
              <a:buNone/>
            </a:pPr>
            <a:r>
              <a:rPr lang="es-ES"/>
              <a:t>-turismo: brotes de sarampión en relación </a:t>
            </a:r>
            <a:r>
              <a:rPr lang="es-ES" u="sng">
                <a:solidFill>
                  <a:schemeClr val="hlink"/>
                </a:solidFill>
                <a:hlinkClick r:id="rId4"/>
              </a:rPr>
              <a:t>Disneylandia</a:t>
            </a:r>
            <a:endParaRPr/>
          </a:p>
          <a:p>
            <a:pPr marL="457200" lvl="0" indent="0" algn="l" rtl="0">
              <a:lnSpc>
                <a:spcPct val="100000"/>
              </a:lnSpc>
              <a:spcBef>
                <a:spcPts val="0"/>
              </a:spcBef>
              <a:spcAft>
                <a:spcPts val="0"/>
              </a:spcAft>
              <a:buSzPts val="1400"/>
              <a:buNone/>
            </a:pPr>
            <a:r>
              <a:rPr lang="es-ES"/>
              <a:t>-otros motivos </a:t>
            </a:r>
            <a:r>
              <a:rPr lang="es-ES" u="sng">
                <a:solidFill>
                  <a:schemeClr val="hlink"/>
                </a:solidFill>
                <a:hlinkClick r:id="rId5"/>
              </a:rPr>
              <a:t>(ébola)</a:t>
            </a:r>
            <a:endParaRPr/>
          </a:p>
          <a:p>
            <a:pPr marL="457200" lvl="0" indent="0" algn="l" rtl="0">
              <a:lnSpc>
                <a:spcPct val="100000"/>
              </a:lnSpc>
              <a:spcBef>
                <a:spcPts val="0"/>
              </a:spcBef>
              <a:spcAft>
                <a:spcPts val="0"/>
              </a:spcAft>
              <a:buSzPts val="1400"/>
              <a:buNone/>
            </a:pPr>
            <a:r>
              <a:rPr lang="es-ES"/>
              <a:t>-enfermedades como la tuberculosis, meningitis tuberculosa, paludismo, fiebre tifoparatifi, hepatitis B, brucelosis, rubéola congénita y lepra presentan una prevalencia en la población inmigrante superior a la española. En estos casos, es fundamental el contacto habitual de estas personas con los centros de atención primaria para su detección, tratamiento y seguimiento. Es, por tanto, necesario facilitar el acceso de estas personas al sistema sanitario, acceso que en el caso de ser denegado, implicaría una mayor frecuentación a los servicios de urgencia resultado finalmente mucho más costoso tanto en términos económicos, como clínicos dado que la continuidad asistencial de estas personas no sería la deseada produciéndose un riesgo de seguridad clínica.  </a:t>
            </a:r>
            <a:endParaRPr/>
          </a:p>
          <a:p>
            <a:pPr marL="457200" lvl="0" indent="0" algn="l" rtl="0">
              <a:lnSpc>
                <a:spcPct val="100000"/>
              </a:lnSpc>
              <a:spcBef>
                <a:spcPts val="0"/>
              </a:spcBef>
              <a:spcAft>
                <a:spcPts val="0"/>
              </a:spcAft>
              <a:buSzPts val="1400"/>
              <a:buNone/>
            </a:pPr>
            <a:endParaRPr/>
          </a:p>
        </p:txBody>
      </p:sp>
      <p:sp>
        <p:nvSpPr>
          <p:cNvPr id="288" name="Google Shape;288;g5c9346c08c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289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c9346c08c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1400"/>
              <a:buNone/>
            </a:pPr>
            <a:r>
              <a:rPr lang="es-ES"/>
              <a:t>impacto de la limitación de asistencia sanitaria: 70 muertos por cada año que estas barreras al acceso han estado en vigor, esto es, un incremento del 15% en la mortalidad, observado, según un estudio de la </a:t>
            </a:r>
            <a:r>
              <a:rPr lang="es-ES" u="sng">
                <a:solidFill>
                  <a:schemeClr val="hlink"/>
                </a:solidFill>
                <a:hlinkClick r:id="rId3"/>
              </a:rPr>
              <a:t>Universidad Pompeu Fabra</a:t>
            </a:r>
            <a:r>
              <a:rPr lang="es-ES"/>
              <a:t>, publicado en 2018, en los 3 años posteriores a la entrada en vigor del Real Decreto 16/2012. (Esta tasa va aumentando con el tiempo, llegando a un 22.6% durante el tercer año).El efecto sobre la mortalidad es mayor en fallecimientos cuyas causas podían ser tratadas, es decir muertes evitables en situación de acceso al sistema sanitario</a:t>
            </a:r>
            <a:endParaRPr/>
          </a:p>
        </p:txBody>
      </p:sp>
      <p:sp>
        <p:nvSpPr>
          <p:cNvPr id="297" name="Google Shape;297;g5c9346c08c_0_2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171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c9346c08c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0" algn="l" rtl="0">
              <a:lnSpc>
                <a:spcPct val="100000"/>
              </a:lnSpc>
              <a:spcBef>
                <a:spcPts val="0"/>
              </a:spcBef>
              <a:spcAft>
                <a:spcPts val="0"/>
              </a:spcAft>
              <a:buSzPts val="1400"/>
              <a:buNone/>
            </a:pPr>
            <a:endParaRPr/>
          </a:p>
        </p:txBody>
      </p:sp>
      <p:sp>
        <p:nvSpPr>
          <p:cNvPr id="306" name="Google Shape;306;g5c9346c08c_0_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198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f75e16b4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ES" b="1" i="1">
                <a:latin typeface="Arial"/>
                <a:ea typeface="Arial"/>
                <a:cs typeface="Arial"/>
                <a:sym typeface="Arial"/>
              </a:rPr>
              <a:t>¿Crisis migratoria o crisis de acogida? Una visión de la sanidad desde los derechos humanos. Javier Padilla Bernáldez</a:t>
            </a:r>
            <a:endParaRPr b="1"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ES" sz="1100" u="sng">
                <a:solidFill>
                  <a:schemeClr val="hlink"/>
                </a:solidFill>
                <a:latin typeface="Arial"/>
                <a:ea typeface="Arial"/>
                <a:cs typeface="Arial"/>
                <a:sym typeface="Arial"/>
                <a:hlinkClick r:id="rId3"/>
              </a:rPr>
              <a:t>http://amf-semfyc.com/web/revistas_ver.php?id=164</a:t>
            </a:r>
            <a:r>
              <a:rPr lang="es-ES" b="1" i="1">
                <a:latin typeface="Arial"/>
                <a:ea typeface="Arial"/>
                <a:cs typeface="Arial"/>
                <a:sym typeface="Arial"/>
              </a:rPr>
              <a:t> </a:t>
            </a:r>
            <a:endParaRPr b="1" i="1">
              <a:latin typeface="Arial"/>
              <a:ea typeface="Arial"/>
              <a:cs typeface="Arial"/>
              <a:sym typeface="Arial"/>
            </a:endParaRPr>
          </a:p>
          <a:p>
            <a:pPr marL="457200" lvl="0" indent="0" algn="l" rtl="0">
              <a:lnSpc>
                <a:spcPct val="100000"/>
              </a:lnSpc>
              <a:spcBef>
                <a:spcPts val="0"/>
              </a:spcBef>
              <a:spcAft>
                <a:spcPts val="0"/>
              </a:spcAft>
              <a:buSzPts val="1400"/>
              <a:buNone/>
            </a:pPr>
            <a:endParaRPr/>
          </a:p>
        </p:txBody>
      </p:sp>
      <p:sp>
        <p:nvSpPr>
          <p:cNvPr id="317" name="Google Shape;317;g6f75e16b4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0754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646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c9346c08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a:p>
        </p:txBody>
      </p:sp>
      <p:sp>
        <p:nvSpPr>
          <p:cNvPr id="167" name="Google Shape;167;g5c9346c08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288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c9346c08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r>
              <a:rPr lang="es-ES"/>
              <a:t>No hay excepciones para infancia, embarazadas, urgencias ni supuestos de salud pública o enfermedad infectocontagiosa.</a:t>
            </a:r>
            <a:endParaRPr/>
          </a:p>
        </p:txBody>
      </p:sp>
      <p:sp>
        <p:nvSpPr>
          <p:cNvPr id="178" name="Google Shape;178;g5c9346c08c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611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c9346c08c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a:p>
        </p:txBody>
      </p:sp>
      <p:sp>
        <p:nvSpPr>
          <p:cNvPr id="193" name="Google Shape;193;g5c9346c08c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515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c9346c08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a:p>
        </p:txBody>
      </p:sp>
      <p:sp>
        <p:nvSpPr>
          <p:cNvPr id="204" name="Google Shape;204;g5c9346c08c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741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18bba7555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r>
              <a:rPr lang="es-ES" dirty="0"/>
              <a:t>“Esa pretendida oleada de migración hacia España procedente de África no se apoya en los datos existentes, pues supone entre un 10 y un 15% de las nuevas migraciones anuales en España y apenas ha variado en números absolutos en la última década, manteniéndose muy por debajo de los datos del año 2006” </a:t>
            </a:r>
            <a:r>
              <a:rPr lang="es-ES" sz="1000" b="1" i="1" dirty="0">
                <a:latin typeface="Arial"/>
                <a:ea typeface="Arial"/>
                <a:cs typeface="Arial"/>
                <a:sym typeface="Arial"/>
              </a:rPr>
              <a:t>¿Crisis migratoria o crisis de acogida? Una visión de la sanidad desde los derechos humanos. editorial AMF 2019 Javier Padilla Bernáldez  </a:t>
            </a:r>
            <a:r>
              <a:rPr lang="es-ES" dirty="0"/>
              <a:t>GRÁFICA: </a:t>
            </a:r>
            <a:r>
              <a:rPr lang="es-ES" sz="1100" u="sng" dirty="0">
                <a:solidFill>
                  <a:schemeClr val="hlink"/>
                </a:solidFill>
                <a:latin typeface="Arial"/>
                <a:ea typeface="Arial"/>
                <a:cs typeface="Arial"/>
                <a:sym typeface="Arial"/>
                <a:hlinkClick r:id="rId3"/>
              </a:rPr>
              <a:t>http://www.ine.es/dynt3/inebase/es/index.htm?padre=1963&amp;capsel=1964</a:t>
            </a:r>
            <a:endParaRPr dirty="0"/>
          </a:p>
          <a:p>
            <a:pPr marL="457200" lvl="0" indent="0" algn="l" rtl="0">
              <a:lnSpc>
                <a:spcPct val="100000"/>
              </a:lnSpc>
              <a:spcBef>
                <a:spcPts val="0"/>
              </a:spcBef>
              <a:spcAft>
                <a:spcPts val="0"/>
              </a:spcAft>
              <a:buClr>
                <a:schemeClr val="dk1"/>
              </a:buClr>
              <a:buSzPts val="1100"/>
              <a:buFont typeface="Arial"/>
              <a:buNone/>
            </a:pPr>
            <a:endParaRPr sz="1000" b="1" i="1" dirty="0">
              <a:latin typeface="Arial"/>
              <a:ea typeface="Arial"/>
              <a:cs typeface="Arial"/>
              <a:sym typeface="Arial"/>
            </a:endParaRPr>
          </a:p>
          <a:p>
            <a:pPr marL="457200" lvl="0" indent="0" algn="l" rtl="0">
              <a:lnSpc>
                <a:spcPct val="100000"/>
              </a:lnSpc>
              <a:spcBef>
                <a:spcPts val="0"/>
              </a:spcBef>
              <a:spcAft>
                <a:spcPts val="0"/>
              </a:spcAft>
              <a:buSzPts val="1400"/>
              <a:buNone/>
            </a:pPr>
            <a:endParaRPr dirty="0"/>
          </a:p>
        </p:txBody>
      </p:sp>
      <p:sp>
        <p:nvSpPr>
          <p:cNvPr id="214" name="Google Shape;214;g518bba7555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072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c9346c08c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5263"/>
              </a:lnSpc>
              <a:spcBef>
                <a:spcPts val="0"/>
              </a:spcBef>
              <a:spcAft>
                <a:spcPts val="0"/>
              </a:spcAft>
              <a:buClr>
                <a:schemeClr val="dk1"/>
              </a:buClr>
              <a:buSzPts val="1100"/>
              <a:buFont typeface="Arial"/>
              <a:buNone/>
            </a:pPr>
            <a:r>
              <a:rPr lang="es-ES" u="sng">
                <a:solidFill>
                  <a:schemeClr val="hlink"/>
                </a:solidFill>
                <a:highlight>
                  <a:srgbClr val="FFFFFF"/>
                </a:highlight>
                <a:hlinkClick r:id="rId3"/>
              </a:rPr>
              <a:t>“Los inmigrantes aportan al Estado más de lo que reciben... también en plena crisis</a:t>
            </a:r>
            <a:r>
              <a:rPr lang="es-ES">
                <a:highlight>
                  <a:srgbClr val="FFFFFF"/>
                </a:highlight>
              </a:rPr>
              <a:t>”</a:t>
            </a:r>
            <a:endParaRPr>
              <a:highlight>
                <a:srgbClr val="FFFFFF"/>
              </a:highlight>
            </a:endParaRPr>
          </a:p>
          <a:p>
            <a:pPr marL="0" lvl="0" indent="0" algn="l" rtl="0">
              <a:lnSpc>
                <a:spcPct val="105263"/>
              </a:lnSpc>
              <a:spcBef>
                <a:spcPts val="0"/>
              </a:spcBef>
              <a:spcAft>
                <a:spcPts val="0"/>
              </a:spcAft>
              <a:buClr>
                <a:schemeClr val="dk1"/>
              </a:buClr>
              <a:buSzPts val="1100"/>
              <a:buFont typeface="Arial"/>
              <a:buNone/>
            </a:pPr>
            <a:r>
              <a:rPr lang="es-ES">
                <a:highlight>
                  <a:srgbClr val="FFFFFF"/>
                </a:highlight>
              </a:rPr>
              <a:t>En la actualidad, menos del 1% de los beneficiarios de pensiones en España son extranjeros (gráfico 3.3). De este 1%, más de la mitad son ciudadanos comunitarios: Francia, con 16.400, y Alemania, con 9.400 pensionistas, ocupan las primeras posiciones en la lista de perceptores de prestaciones por jubilación en España. El tercer país por jubilados es Marruecos (aproximadamente ocho mil) ta más que evidente que los inmigrantes, cuya gran mayoría está en plena etapa productiva, constituyen una aportación neta a las arcas del INSS, y que esto continuará siendo así al menos durante las dos próximas décadas (suponiendo que la masa de inmigrantes se mantenga constante sin nuevas llegadas). Evidentemente, este clarísimo balance positivo habrá de perder nitidez en el futuro, a medida que las primeras cohortes de trabajadores inmigrantes asentados en España a mediados de la década de 1980 comiencen a jubilarse</a:t>
            </a:r>
            <a:endParaRPr>
              <a:highlight>
                <a:srgbClr val="FFFFFF"/>
              </a:highlight>
            </a:endParaRPr>
          </a:p>
          <a:p>
            <a:pPr marL="457200" lvl="0" indent="0" algn="l" rtl="0">
              <a:lnSpc>
                <a:spcPct val="100000"/>
              </a:lnSpc>
              <a:spcBef>
                <a:spcPts val="900"/>
              </a:spcBef>
              <a:spcAft>
                <a:spcPts val="0"/>
              </a:spcAft>
              <a:buSzPts val="1400"/>
              <a:buNone/>
            </a:pPr>
            <a:endParaRPr/>
          </a:p>
        </p:txBody>
      </p:sp>
      <p:sp>
        <p:nvSpPr>
          <p:cNvPr id="225" name="Google Shape;225;g5c9346c08c_0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58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c9346c08c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5263"/>
              </a:lnSpc>
              <a:spcBef>
                <a:spcPts val="0"/>
              </a:spcBef>
              <a:spcAft>
                <a:spcPts val="0"/>
              </a:spcAft>
              <a:buClr>
                <a:schemeClr val="dk1"/>
              </a:buClr>
              <a:buSzPts val="1100"/>
              <a:buFont typeface="Arial"/>
              <a:buNone/>
            </a:pPr>
            <a:r>
              <a:rPr lang="es-ES" b="1">
                <a:highlight>
                  <a:srgbClr val="FFFFFF"/>
                </a:highlight>
              </a:rPr>
              <a:t>INFORME ASEGURAMIENTO PERSONAS INMIGRANTES SIN PERMISO LEGAL DE RESIDENCIA DEL GOBIERNO VASCO</a:t>
            </a:r>
            <a:r>
              <a:rPr lang="es-ES">
                <a:highlight>
                  <a:srgbClr val="FFFFFF"/>
                </a:highlight>
              </a:rPr>
              <a:t>: se estima que el coste sanitario asociado al colectivo de inmigrantes irregulares podría ser entorno a 7 millones de euros en un año (aproximadamente el 0,2% del presupuesto sanitario del gobierno Vasco). Ahora bien, teniendo en cuenta que los gastos fijos estructurales se seguirán dando por mucho que se restrinja el acceso al Sistema de un colectivo tan pequeño y suponen alrededor del 75% del gasto total, el gasto potencialmente ahorrable si se dejara fuera del sistema sanitario a este colectivo, apenas llega a los 2 millones de euros de los más de 3.200 millones de euros que supone el gasto sanitario completo a toda la población de la CAE en un año. </a:t>
            </a:r>
            <a:endParaRPr>
              <a:highlight>
                <a:srgbClr val="FFFFFF"/>
              </a:highlight>
            </a:endParaRPr>
          </a:p>
          <a:p>
            <a:pPr marL="457200" lvl="0" indent="0" algn="l" rtl="0">
              <a:lnSpc>
                <a:spcPct val="100000"/>
              </a:lnSpc>
              <a:spcBef>
                <a:spcPts val="900"/>
              </a:spcBef>
              <a:spcAft>
                <a:spcPts val="0"/>
              </a:spcAft>
              <a:buSzPts val="1400"/>
              <a:buNone/>
            </a:pPr>
            <a:endParaRPr/>
          </a:p>
        </p:txBody>
      </p:sp>
      <p:sp>
        <p:nvSpPr>
          <p:cNvPr id="234" name="Google Shape;234;g5c9346c08c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316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c9346c08c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a:p>
        </p:txBody>
      </p:sp>
      <p:sp>
        <p:nvSpPr>
          <p:cNvPr id="245" name="Google Shape;245;g5c9346c08c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813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4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90"/>
        <p:cNvGrpSpPr/>
        <p:nvPr/>
      </p:nvGrpSpPr>
      <p:grpSpPr>
        <a:xfrm>
          <a:off x="0" y="0"/>
          <a:ext cx="0" cy="0"/>
          <a:chOff x="0" y="0"/>
          <a:chExt cx="0" cy="0"/>
        </a:xfrm>
      </p:grpSpPr>
      <p:sp>
        <p:nvSpPr>
          <p:cNvPr id="91" name="Google Shape;91;g5c9346c08c_0_28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5c9346c08c_0_28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3" name="Google Shape;93;g5c9346c08c_0_2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5c9346c08c_0_28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5c9346c08c_0_28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6"/>
        <p:cNvGrpSpPr/>
        <p:nvPr/>
      </p:nvGrpSpPr>
      <p:grpSpPr>
        <a:xfrm>
          <a:off x="0" y="0"/>
          <a:ext cx="0" cy="0"/>
          <a:chOff x="0" y="0"/>
          <a:chExt cx="0" cy="0"/>
        </a:xfrm>
      </p:grpSpPr>
      <p:sp>
        <p:nvSpPr>
          <p:cNvPr id="97" name="Google Shape;97;g5c9346c08c_0_2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5c9346c08c_0_2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g5c9346c08c_0_28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5c9346c08c_0_28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5c9346c08c_0_28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2"/>
        <p:cNvGrpSpPr/>
        <p:nvPr/>
      </p:nvGrpSpPr>
      <p:grpSpPr>
        <a:xfrm>
          <a:off x="0" y="0"/>
          <a:ext cx="0" cy="0"/>
          <a:chOff x="0" y="0"/>
          <a:chExt cx="0" cy="0"/>
        </a:xfrm>
      </p:grpSpPr>
      <p:sp>
        <p:nvSpPr>
          <p:cNvPr id="103" name="Google Shape;103;g5c9346c08c_0_29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5c9346c08c_0_29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5" name="Google Shape;105;g5c9346c08c_0_29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5c9346c08c_0_29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5c9346c08c_0_2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8"/>
        <p:cNvGrpSpPr/>
        <p:nvPr/>
      </p:nvGrpSpPr>
      <p:grpSpPr>
        <a:xfrm>
          <a:off x="0" y="0"/>
          <a:ext cx="0" cy="0"/>
          <a:chOff x="0" y="0"/>
          <a:chExt cx="0" cy="0"/>
        </a:xfrm>
      </p:grpSpPr>
      <p:sp>
        <p:nvSpPr>
          <p:cNvPr id="109" name="Google Shape;109;g5c9346c08c_0_2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5c9346c08c_0_299"/>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1" name="Google Shape;111;g5c9346c08c_0_299"/>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2" name="Google Shape;112;g5c9346c08c_0_29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5c9346c08c_0_29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5c9346c08c_0_29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5"/>
        <p:cNvGrpSpPr/>
        <p:nvPr/>
      </p:nvGrpSpPr>
      <p:grpSpPr>
        <a:xfrm>
          <a:off x="0" y="0"/>
          <a:ext cx="0" cy="0"/>
          <a:chOff x="0" y="0"/>
          <a:chExt cx="0" cy="0"/>
        </a:xfrm>
      </p:grpSpPr>
      <p:sp>
        <p:nvSpPr>
          <p:cNvPr id="116" name="Google Shape;116;g5c9346c08c_0_3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5c9346c08c_0_306"/>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8" name="Google Shape;118;g5c9346c08c_0_30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9" name="Google Shape;119;g5c9346c08c_0_306"/>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0" name="Google Shape;120;g5c9346c08c_0_30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1" name="Google Shape;121;g5c9346c08c_0_30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5c9346c08c_0_30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5c9346c08c_0_30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124"/>
        <p:cNvGrpSpPr/>
        <p:nvPr/>
      </p:nvGrpSpPr>
      <p:grpSpPr>
        <a:xfrm>
          <a:off x="0" y="0"/>
          <a:ext cx="0" cy="0"/>
          <a:chOff x="0" y="0"/>
          <a:chExt cx="0" cy="0"/>
        </a:xfrm>
      </p:grpSpPr>
      <p:sp>
        <p:nvSpPr>
          <p:cNvPr id="125" name="Google Shape;125;g5c9346c08c_0_3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5c9346c08c_0_3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5c9346c08c_0_3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5c9346c08c_0_3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9"/>
        <p:cNvGrpSpPr/>
        <p:nvPr/>
      </p:nvGrpSpPr>
      <p:grpSpPr>
        <a:xfrm>
          <a:off x="0" y="0"/>
          <a:ext cx="0" cy="0"/>
          <a:chOff x="0" y="0"/>
          <a:chExt cx="0" cy="0"/>
        </a:xfrm>
      </p:grpSpPr>
      <p:sp>
        <p:nvSpPr>
          <p:cNvPr id="130" name="Google Shape;130;g5c9346c08c_0_3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5c9346c08c_0_3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5c9346c08c_0_3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33"/>
        <p:cNvGrpSpPr/>
        <p:nvPr/>
      </p:nvGrpSpPr>
      <p:grpSpPr>
        <a:xfrm>
          <a:off x="0" y="0"/>
          <a:ext cx="0" cy="0"/>
          <a:chOff x="0" y="0"/>
          <a:chExt cx="0" cy="0"/>
        </a:xfrm>
      </p:grpSpPr>
      <p:sp>
        <p:nvSpPr>
          <p:cNvPr id="134" name="Google Shape;134;g5c9346c08c_0_324"/>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5c9346c08c_0_32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6" name="Google Shape;136;g5c9346c08c_0_32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7" name="Google Shape;137;g5c9346c08c_0_3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5c9346c08c_0_3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5c9346c08c_0_3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40"/>
        <p:cNvGrpSpPr/>
        <p:nvPr/>
      </p:nvGrpSpPr>
      <p:grpSpPr>
        <a:xfrm>
          <a:off x="0" y="0"/>
          <a:ext cx="0" cy="0"/>
          <a:chOff x="0" y="0"/>
          <a:chExt cx="0" cy="0"/>
        </a:xfrm>
      </p:grpSpPr>
      <p:sp>
        <p:nvSpPr>
          <p:cNvPr id="141" name="Google Shape;141;g5c9346c08c_0_33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5c9346c08c_0_33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g5c9346c08c_0_33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4" name="Google Shape;144;g5c9346c08c_0_3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5c9346c08c_0_3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5c9346c08c_0_3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7"/>
        <p:cNvGrpSpPr/>
        <p:nvPr/>
      </p:nvGrpSpPr>
      <p:grpSpPr>
        <a:xfrm>
          <a:off x="0" y="0"/>
          <a:ext cx="0" cy="0"/>
          <a:chOff x="0" y="0"/>
          <a:chExt cx="0" cy="0"/>
        </a:xfrm>
      </p:grpSpPr>
      <p:sp>
        <p:nvSpPr>
          <p:cNvPr id="148" name="Google Shape;148;g5c9346c08c_0_3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5c9346c08c_0_338"/>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g5c9346c08c_0_3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5c9346c08c_0_3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5c9346c08c_0_3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3"/>
        <p:cNvGrpSpPr/>
        <p:nvPr/>
      </p:nvGrpSpPr>
      <p:grpSpPr>
        <a:xfrm>
          <a:off x="0" y="0"/>
          <a:ext cx="0" cy="0"/>
          <a:chOff x="0" y="0"/>
          <a:chExt cx="0" cy="0"/>
        </a:xfrm>
      </p:grpSpPr>
      <p:sp>
        <p:nvSpPr>
          <p:cNvPr id="154" name="Google Shape;154;g5c9346c08c_0_344"/>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5c9346c08c_0_34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g5c9346c08c_0_34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5c9346c08c_0_34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5c9346c08c_0_3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4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4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4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4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5c9346c08c_0_2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5c9346c08c_0_2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5c9346c08c_0_2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5c9346c08c_0_27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5c9346c08c_0_2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ep00.epimg.net/descargables/2018/04/13/617bc3f9263d9a0dbcf3704f8d75a095.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www.antirumores.com/resources/la_caixa_31-inmigracion-y-estado-de-bienestar-en-espana-i.pdf"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mdmeuroblog.files.wordpress.com/2016/11/observatory-report2016_en-mdm-international.pdf" TargetMode="External"/><Relationship Id="rId5" Type="http://schemas.openxmlformats.org/officeDocument/2006/relationships/hyperlink" Target="https://www.ncbi.nlm.nih.gov/pmc/articles/PMC4882823/"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 descr="monigotesCOLOR.jpg"/>
          <p:cNvPicPr preferRelativeResize="0"/>
          <p:nvPr/>
        </p:nvPicPr>
        <p:blipFill rotWithShape="1">
          <a:blip r:embed="rId3">
            <a:alphaModFix/>
          </a:blip>
          <a:srcRect/>
          <a:stretch/>
        </p:blipFill>
        <p:spPr>
          <a:xfrm>
            <a:off x="0" y="3717032"/>
            <a:ext cx="9144000" cy="3140968"/>
          </a:xfrm>
          <a:prstGeom prst="rect">
            <a:avLst/>
          </a:prstGeom>
          <a:noFill/>
          <a:ln>
            <a:noFill/>
          </a:ln>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594" y="0"/>
            <a:ext cx="1447060" cy="1447060"/>
          </a:xfrm>
          <a:prstGeom prst="rect">
            <a:avLst/>
          </a:prstGeom>
        </p:spPr>
      </p:pic>
      <p:sp>
        <p:nvSpPr>
          <p:cNvPr id="5" name="CuadroTexto 4"/>
          <p:cNvSpPr txBox="1"/>
          <p:nvPr/>
        </p:nvSpPr>
        <p:spPr>
          <a:xfrm>
            <a:off x="-417250" y="2311579"/>
            <a:ext cx="9232776" cy="1077218"/>
          </a:xfrm>
          <a:prstGeom prst="rect">
            <a:avLst/>
          </a:prstGeom>
          <a:noFill/>
        </p:spPr>
        <p:txBody>
          <a:bodyPr wrap="square" rtlCol="0">
            <a:spAutoFit/>
          </a:bodyPr>
          <a:lstStyle/>
          <a:p>
            <a:pPr algn="r"/>
            <a:r>
              <a:rPr lang="es-ES" sz="2600" b="1" dirty="0">
                <a:solidFill>
                  <a:srgbClr val="611D57"/>
                </a:solidFill>
              </a:rPr>
              <a:t>El acceso a la Sanidad tras </a:t>
            </a:r>
            <a:r>
              <a:rPr lang="es-ES" sz="2600" b="1" dirty="0" smtClean="0">
                <a:solidFill>
                  <a:srgbClr val="611D57"/>
                </a:solidFill>
              </a:rPr>
              <a:t>el RDL 7/2018</a:t>
            </a:r>
            <a:r>
              <a:rPr lang="es-ES" sz="3600" b="1" dirty="0" smtClean="0">
                <a:solidFill>
                  <a:srgbClr val="611D57"/>
                </a:solidFill>
              </a:rPr>
              <a:t/>
            </a:r>
            <a:br>
              <a:rPr lang="es-ES" sz="3600" b="1" dirty="0" smtClean="0">
                <a:solidFill>
                  <a:srgbClr val="611D57"/>
                </a:solidFill>
              </a:rPr>
            </a:br>
            <a:r>
              <a:rPr lang="es-ES" sz="3600" b="1" dirty="0" smtClean="0">
                <a:solidFill>
                  <a:srgbClr val="611D57"/>
                </a:solidFill>
              </a:rPr>
              <a:t>Desmontando mitos</a:t>
            </a:r>
            <a:endParaRPr lang="es-ES" sz="3600" dirty="0"/>
          </a:p>
        </p:txBody>
      </p:sp>
      <p:sp>
        <p:nvSpPr>
          <p:cNvPr id="7" name="Google Shape;164;p1"/>
          <p:cNvSpPr txBox="1">
            <a:spLocks noGrp="1"/>
          </p:cNvSpPr>
          <p:nvPr>
            <p:ph type="ctrTitle"/>
          </p:nvPr>
        </p:nvSpPr>
        <p:spPr>
          <a:xfrm>
            <a:off x="953758" y="134444"/>
            <a:ext cx="6490760" cy="1586297"/>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chemeClr val="dk1"/>
              </a:buClr>
              <a:buSzPts val="4000"/>
              <a:buFont typeface="Arial"/>
              <a:buNone/>
            </a:pPr>
            <a:r>
              <a:rPr lang="es-ES" sz="3000" b="1" dirty="0">
                <a:latin typeface="Arial"/>
                <a:ea typeface="Arial"/>
                <a:cs typeface="Arial"/>
                <a:sym typeface="Arial"/>
              </a:rPr>
              <a:t>#</a:t>
            </a:r>
            <a:r>
              <a:rPr lang="es-ES" sz="3000" b="1" dirty="0" smtClean="0">
                <a:latin typeface="Arial"/>
                <a:ea typeface="Arial"/>
                <a:cs typeface="Arial"/>
                <a:sym typeface="Arial"/>
              </a:rPr>
              <a:t>La </a:t>
            </a:r>
            <a:r>
              <a:rPr lang="es-ES" sz="3000" b="1" dirty="0" smtClean="0">
                <a:latin typeface="Arial"/>
                <a:ea typeface="Arial"/>
                <a:cs typeface="Arial"/>
                <a:sym typeface="Arial"/>
              </a:rPr>
              <a:t>llaman </a:t>
            </a:r>
            <a:r>
              <a:rPr lang="es-ES" sz="3000" b="1" dirty="0" smtClean="0">
                <a:latin typeface="Arial"/>
                <a:ea typeface="Arial"/>
                <a:cs typeface="Arial"/>
                <a:sym typeface="Arial"/>
              </a:rPr>
              <a:t>Universal…y </a:t>
            </a:r>
            <a:r>
              <a:rPr lang="es-ES" sz="3000" b="1" dirty="0" smtClean="0">
                <a:latin typeface="Arial"/>
                <a:ea typeface="Arial"/>
                <a:cs typeface="Arial"/>
                <a:sym typeface="Arial"/>
              </a:rPr>
              <a:t>no lo es.</a:t>
            </a:r>
            <a:r>
              <a:rPr lang="es-ES" sz="3000" dirty="0" smtClean="0">
                <a:latin typeface="Arial"/>
                <a:ea typeface="Arial"/>
                <a:cs typeface="Arial"/>
                <a:sym typeface="Arial"/>
              </a:rPr>
              <a:t> </a:t>
            </a:r>
            <a:endParaRPr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5c9346c08c_0_144"/>
          <p:cNvSpPr txBox="1">
            <a:spLocks noGrp="1"/>
          </p:cNvSpPr>
          <p:nvPr>
            <p:ph type="ctrTitle"/>
          </p:nvPr>
        </p:nvSpPr>
        <p:spPr>
          <a:xfrm>
            <a:off x="796700" y="283500"/>
            <a:ext cx="7772400" cy="87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11D57"/>
              </a:buClr>
              <a:buSzPts val="2500"/>
              <a:buFont typeface="Arial"/>
              <a:buNone/>
            </a:pPr>
            <a:r>
              <a:rPr lang="es-ES" sz="3000" b="1" dirty="0" smtClean="0">
                <a:solidFill>
                  <a:srgbClr val="611D57"/>
                </a:solidFill>
              </a:rPr>
              <a:t>Efecto “migrante sano”</a:t>
            </a:r>
            <a:endParaRPr sz="3000" b="1" dirty="0">
              <a:solidFill>
                <a:srgbClr val="611D57"/>
              </a:solidFill>
            </a:endParaRPr>
          </a:p>
        </p:txBody>
      </p:sp>
      <p:pic>
        <p:nvPicPr>
          <p:cNvPr id="257" name="Google Shape;257;g5c9346c08c_0_144"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258" name="Google Shape;258;g5c9346c08c_0_144"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pic>
        <p:nvPicPr>
          <p:cNvPr id="259" name="Google Shape;259;g5c9346c08c_0_144" title="Chart"/>
          <p:cNvPicPr preferRelativeResize="0"/>
          <p:nvPr/>
        </p:nvPicPr>
        <p:blipFill rotWithShape="1">
          <a:blip r:embed="rId5">
            <a:alphaModFix/>
          </a:blip>
          <a:srcRect/>
          <a:stretch/>
        </p:blipFill>
        <p:spPr>
          <a:xfrm>
            <a:off x="796700" y="989450"/>
            <a:ext cx="7581695" cy="40610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5c9346c08c_0_151"/>
          <p:cNvSpPr txBox="1">
            <a:spLocks noGrp="1"/>
          </p:cNvSpPr>
          <p:nvPr>
            <p:ph type="ctrTitle"/>
          </p:nvPr>
        </p:nvSpPr>
        <p:spPr>
          <a:xfrm>
            <a:off x="796700" y="663450"/>
            <a:ext cx="7772400" cy="87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11D57"/>
              </a:buClr>
              <a:buSzPts val="2500"/>
              <a:buFont typeface="Arial"/>
              <a:buNone/>
            </a:pPr>
            <a:endParaRPr sz="3000" b="1">
              <a:solidFill>
                <a:srgbClr val="611D57"/>
              </a:solidFill>
            </a:endParaRPr>
          </a:p>
        </p:txBody>
      </p:sp>
      <p:sp>
        <p:nvSpPr>
          <p:cNvPr id="265" name="Google Shape;265;g5c9346c08c_0_151"/>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6" name="Google Shape;266;g5c9346c08c_0_151"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267" name="Google Shape;267;g5c9346c08c_0_151"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pic>
        <p:nvPicPr>
          <p:cNvPr id="268" name="Google Shape;268;g5c9346c08c_0_151" title="Chart"/>
          <p:cNvPicPr preferRelativeResize="0"/>
          <p:nvPr/>
        </p:nvPicPr>
        <p:blipFill rotWithShape="1">
          <a:blip r:embed="rId5">
            <a:alphaModFix/>
          </a:blip>
          <a:srcRect/>
          <a:stretch/>
        </p:blipFill>
        <p:spPr>
          <a:xfrm>
            <a:off x="417950" y="151853"/>
            <a:ext cx="8350725" cy="5163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5c9346c08c_0_159"/>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4" name="Google Shape;274;g5c9346c08c_0_159"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275" name="Google Shape;275;g5c9346c08c_0_159"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pic>
        <p:nvPicPr>
          <p:cNvPr id="276" name="Google Shape;276;g5c9346c08c_0_159" title="Chart"/>
          <p:cNvPicPr preferRelativeResize="0"/>
          <p:nvPr/>
        </p:nvPicPr>
        <p:blipFill rotWithShape="1">
          <a:blip r:embed="rId5">
            <a:alphaModFix/>
          </a:blip>
          <a:srcRect/>
          <a:stretch/>
        </p:blipFill>
        <p:spPr>
          <a:xfrm>
            <a:off x="380605" y="152400"/>
            <a:ext cx="8610996" cy="532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5c9346c08c_0_166"/>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2" name="Google Shape;282;g5c9346c08c_0_166"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283" name="Google Shape;283;g5c9346c08c_0_166"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284" name="Google Shape;284;g5c9346c08c_0_1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s-ES" sz="3000" b="1" dirty="0">
                <a:solidFill>
                  <a:srgbClr val="611D57"/>
                </a:solidFill>
              </a:rPr>
              <a:t>“</a:t>
            </a:r>
            <a:r>
              <a:rPr lang="es-ES" sz="3000" b="1" dirty="0" smtClean="0">
                <a:solidFill>
                  <a:srgbClr val="611D57"/>
                </a:solidFill>
              </a:rPr>
              <a:t>Migrantes = turismo sanitario”</a:t>
            </a:r>
            <a:endParaRPr sz="3000" b="1" dirty="0">
              <a:solidFill>
                <a:srgbClr val="611D57"/>
              </a:solidFill>
            </a:endParaRPr>
          </a:p>
        </p:txBody>
      </p:sp>
      <p:sp>
        <p:nvSpPr>
          <p:cNvPr id="285" name="Google Shape;285;g5c9346c08c_0_166"/>
          <p:cNvSpPr txBox="1">
            <a:spLocks noGrp="1"/>
          </p:cNvSpPr>
          <p:nvPr>
            <p:ph type="body" idx="1"/>
          </p:nvPr>
        </p:nvSpPr>
        <p:spPr>
          <a:xfrm>
            <a:off x="457200" y="1335800"/>
            <a:ext cx="8229600" cy="4526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Font typeface="Arial"/>
              <a:buChar char="-"/>
            </a:pPr>
            <a:r>
              <a:rPr lang="es-ES" sz="2400" dirty="0">
                <a:highlight>
                  <a:srgbClr val="FFFFFF"/>
                </a:highlight>
                <a:latin typeface="Calibri" panose="020F0502020204030204" pitchFamily="34" charset="0"/>
                <a:ea typeface="Arial"/>
                <a:cs typeface="Calibri" panose="020F0502020204030204" pitchFamily="34" charset="0"/>
                <a:sym typeface="Arial"/>
              </a:rPr>
              <a:t>Perfil de </a:t>
            </a:r>
            <a:r>
              <a:rPr lang="es-ES" sz="2400" b="1" dirty="0">
                <a:highlight>
                  <a:srgbClr val="FFFFFF"/>
                </a:highlight>
                <a:latin typeface="Calibri" panose="020F0502020204030204" pitchFamily="34" charset="0"/>
                <a:ea typeface="Arial"/>
                <a:cs typeface="Calibri" panose="020F0502020204030204" pitchFamily="34" charset="0"/>
                <a:sym typeface="Arial"/>
              </a:rPr>
              <a:t>“turista sanitario”</a:t>
            </a:r>
            <a:r>
              <a:rPr lang="es-ES" sz="2400" dirty="0">
                <a:highlight>
                  <a:srgbClr val="FFFFFF"/>
                </a:highlight>
                <a:latin typeface="Calibri" panose="020F0502020204030204" pitchFamily="34" charset="0"/>
                <a:ea typeface="Arial"/>
                <a:cs typeface="Calibri" panose="020F0502020204030204" pitchFamily="34" charset="0"/>
                <a:sym typeface="Arial"/>
              </a:rPr>
              <a:t>: persona con recursos y ciudadanía europea que viene a España con el fin exclusivo de recibir tratamiento médico especializado</a:t>
            </a:r>
            <a:r>
              <a:rPr lang="es-ES" sz="2400" dirty="0" smtClean="0">
                <a:highlight>
                  <a:srgbClr val="FFFFFF"/>
                </a:highlight>
                <a:latin typeface="Calibri" panose="020F0502020204030204" pitchFamily="34" charset="0"/>
                <a:ea typeface="Arial"/>
                <a:cs typeface="Calibri" panose="020F0502020204030204" pitchFamily="34" charset="0"/>
                <a:sym typeface="Arial"/>
              </a:rPr>
              <a:t>.</a:t>
            </a:r>
          </a:p>
          <a:p>
            <a:pPr marL="76200" lvl="0" indent="0" algn="l" rtl="0">
              <a:lnSpc>
                <a:spcPct val="115000"/>
              </a:lnSpc>
              <a:spcBef>
                <a:spcPts val="0"/>
              </a:spcBef>
              <a:spcAft>
                <a:spcPts val="0"/>
              </a:spcAft>
              <a:buSzPts val="2400"/>
              <a:buNone/>
            </a:pPr>
            <a:endParaRPr sz="2400" dirty="0">
              <a:highlight>
                <a:srgbClr val="FFFFFF"/>
              </a:highlight>
              <a:latin typeface="Calibri" panose="020F0502020204030204" pitchFamily="34" charset="0"/>
              <a:ea typeface="Arial"/>
              <a:cs typeface="Calibri" panose="020F0502020204030204" pitchFamily="34" charset="0"/>
              <a:sym typeface="Arial"/>
            </a:endParaRPr>
          </a:p>
          <a:p>
            <a:pPr marL="457200" lvl="0" indent="-381000" algn="l" rtl="0">
              <a:lnSpc>
                <a:spcPct val="115000"/>
              </a:lnSpc>
              <a:spcBef>
                <a:spcPts val="0"/>
              </a:spcBef>
              <a:spcAft>
                <a:spcPts val="0"/>
              </a:spcAft>
              <a:buSzPts val="2400"/>
              <a:buFont typeface="Arial"/>
              <a:buChar char="-"/>
            </a:pPr>
            <a:r>
              <a:rPr lang="es-ES" sz="2400" dirty="0">
                <a:highlight>
                  <a:srgbClr val="FFFFFF"/>
                </a:highlight>
                <a:latin typeface="Calibri" panose="020F0502020204030204" pitchFamily="34" charset="0"/>
                <a:ea typeface="Arial"/>
                <a:cs typeface="Calibri" panose="020F0502020204030204" pitchFamily="34" charset="0"/>
                <a:sym typeface="Arial"/>
              </a:rPr>
              <a:t>Perfil de </a:t>
            </a:r>
            <a:r>
              <a:rPr lang="es-ES" sz="2400" b="1" dirty="0">
                <a:highlight>
                  <a:srgbClr val="FFFFFF"/>
                </a:highlight>
                <a:latin typeface="Calibri" panose="020F0502020204030204" pitchFamily="34" charset="0"/>
                <a:ea typeface="Arial"/>
                <a:cs typeface="Calibri" panose="020F0502020204030204" pitchFamily="34" charset="0"/>
                <a:sym typeface="Arial"/>
              </a:rPr>
              <a:t>migrante en situación irregular</a:t>
            </a:r>
            <a:r>
              <a:rPr lang="es-ES" sz="2400" dirty="0">
                <a:highlight>
                  <a:srgbClr val="FFFFFF"/>
                </a:highlight>
                <a:latin typeface="Calibri" panose="020F0502020204030204" pitchFamily="34" charset="0"/>
                <a:ea typeface="Arial"/>
                <a:cs typeface="Calibri" panose="020F0502020204030204" pitchFamily="34" charset="0"/>
                <a:sym typeface="Arial"/>
              </a:rPr>
              <a:t>: joven y con buen estado de salud que viene a España a vivir y trabajar.</a:t>
            </a:r>
            <a:endParaRPr sz="2400" dirty="0">
              <a:highlight>
                <a:srgbClr val="FFFFFF"/>
              </a:highlight>
              <a:latin typeface="Calibri" panose="020F0502020204030204" pitchFamily="34" charset="0"/>
              <a:ea typeface="Arial"/>
              <a:cs typeface="Calibri" panose="020F0502020204030204" pitchFamily="34" charset="0"/>
              <a:sym typeface="Arial"/>
            </a:endParaRPr>
          </a:p>
          <a:p>
            <a:pPr marL="457200" lvl="0" indent="0" algn="l" rtl="0">
              <a:lnSpc>
                <a:spcPct val="115000"/>
              </a:lnSpc>
              <a:spcBef>
                <a:spcPts val="0"/>
              </a:spcBef>
              <a:spcAft>
                <a:spcPts val="0"/>
              </a:spcAft>
              <a:buSzPts val="1800"/>
              <a:buNone/>
            </a:pPr>
            <a:endParaRPr sz="2400" dirty="0">
              <a:highlight>
                <a:srgbClr val="FFFFFF"/>
              </a:highlight>
              <a:latin typeface="Calibri" panose="020F0502020204030204" pitchFamily="34" charset="0"/>
              <a:ea typeface="Arial"/>
              <a:cs typeface="Calibri" panose="020F0502020204030204" pitchFamily="34" charset="0"/>
              <a:sym typeface="Arial"/>
            </a:endParaRPr>
          </a:p>
          <a:p>
            <a:pPr marL="457200" lvl="0" indent="0" algn="ctr" rtl="0">
              <a:lnSpc>
                <a:spcPct val="115000"/>
              </a:lnSpc>
              <a:spcBef>
                <a:spcPts val="0"/>
              </a:spcBef>
              <a:spcAft>
                <a:spcPts val="0"/>
              </a:spcAft>
              <a:buSzPts val="1800"/>
              <a:buNone/>
            </a:pPr>
            <a:r>
              <a:rPr lang="es-ES" sz="2400" b="1" dirty="0">
                <a:highlight>
                  <a:srgbClr val="FFFFFF"/>
                </a:highlight>
                <a:latin typeface="Calibri" panose="020F0502020204030204" pitchFamily="34" charset="0"/>
                <a:ea typeface="Arial"/>
                <a:cs typeface="Calibri" panose="020F0502020204030204" pitchFamily="34" charset="0"/>
                <a:sym typeface="Arial"/>
              </a:rPr>
              <a:t>Sólo el 4.8% de las personas que migran a España lo hacen por razones de salud</a:t>
            </a:r>
            <a:endParaRPr sz="2400" b="1" dirty="0">
              <a:highlight>
                <a:srgbClr val="FFFFFF"/>
              </a:highlight>
              <a:latin typeface="Calibri" panose="020F0502020204030204" pitchFamily="34" charset="0"/>
              <a:ea typeface="Arial"/>
              <a:cs typeface="Calibri" panose="020F0502020204030204" pitchFamily="34" charset="0"/>
              <a:sym typeface="Arial"/>
            </a:endParaRPr>
          </a:p>
          <a:p>
            <a:pPr marL="457200" lvl="0" indent="0" algn="l" rtl="0">
              <a:lnSpc>
                <a:spcPct val="115000"/>
              </a:lnSpc>
              <a:spcBef>
                <a:spcPts val="0"/>
              </a:spcBef>
              <a:spcAft>
                <a:spcPts val="0"/>
              </a:spcAft>
              <a:buSzPts val="1800"/>
              <a:buNone/>
            </a:pPr>
            <a:endParaRPr sz="2400" dirty="0">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800"/>
              <a:buNone/>
            </a:pPr>
            <a:r>
              <a:rPr lang="es-ES" sz="2400" dirty="0">
                <a:highlight>
                  <a:srgbClr val="FFFFFF"/>
                </a:highlight>
                <a:latin typeface="Calibri" panose="020F0502020204030204" pitchFamily="34" charset="0"/>
                <a:ea typeface="Arial"/>
                <a:cs typeface="Calibri" panose="020F0502020204030204" pitchFamily="34" charset="0"/>
                <a:sym typeface="Arial"/>
              </a:rPr>
              <a:t> </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5c9346c08c_0_249"/>
          <p:cNvSpPr txBox="1">
            <a:spLocks noGrp="1"/>
          </p:cNvSpPr>
          <p:nvPr>
            <p:ph type="ctrTitle"/>
          </p:nvPr>
        </p:nvSpPr>
        <p:spPr>
          <a:xfrm>
            <a:off x="796700" y="663450"/>
            <a:ext cx="7772400" cy="87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11D57"/>
              </a:buClr>
              <a:buSzPts val="2500"/>
              <a:buFont typeface="Arial"/>
              <a:buNone/>
            </a:pPr>
            <a:r>
              <a:rPr lang="es-ES" sz="3000" b="1" dirty="0">
                <a:solidFill>
                  <a:srgbClr val="611D57"/>
                </a:solidFill>
              </a:rPr>
              <a:t>“</a:t>
            </a:r>
            <a:r>
              <a:rPr lang="es-ES" sz="3000" b="1" dirty="0" smtClean="0">
                <a:solidFill>
                  <a:srgbClr val="611D57"/>
                </a:solidFill>
              </a:rPr>
              <a:t>Los migrantes son vehículo de transmisión de enfermedades”</a:t>
            </a:r>
            <a:endParaRPr sz="3000" b="1" dirty="0">
              <a:solidFill>
                <a:srgbClr val="611D57"/>
              </a:solidFill>
            </a:endParaRPr>
          </a:p>
        </p:txBody>
      </p:sp>
      <p:sp>
        <p:nvSpPr>
          <p:cNvPr id="291" name="Google Shape;291;g5c9346c08c_0_249"/>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2" name="Google Shape;292;g5c9346c08c_0_249"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293" name="Google Shape;293;g5c9346c08c_0_249"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294" name="Google Shape;294;g5c9346c08c_0_249"/>
          <p:cNvSpPr txBox="1"/>
          <p:nvPr/>
        </p:nvSpPr>
        <p:spPr>
          <a:xfrm>
            <a:off x="796700" y="1786010"/>
            <a:ext cx="7340100" cy="3310200"/>
          </a:xfrm>
          <a:prstGeom prst="rect">
            <a:avLst/>
          </a:prstGeom>
          <a:noFill/>
          <a:ln>
            <a:noFill/>
          </a:ln>
        </p:spPr>
        <p:txBody>
          <a:bodyPr spcFirstLastPara="1" wrap="square" lIns="91425" tIns="91425" rIns="91425" bIns="91425" anchor="t" anchorCtr="0">
            <a:noAutofit/>
          </a:bodyPr>
          <a:lstStyle/>
          <a:p>
            <a:pPr marL="89998" marR="0" lvl="0" indent="-190500" algn="l" rtl="0">
              <a:lnSpc>
                <a:spcPct val="115000"/>
              </a:lnSpc>
              <a:spcBef>
                <a:spcPts val="0"/>
              </a:spcBef>
              <a:spcAft>
                <a:spcPts val="0"/>
              </a:spcAft>
              <a:buClr>
                <a:srgbClr val="000000"/>
              </a:buClr>
              <a:buSzPts val="3000"/>
              <a:buFont typeface="Calibri"/>
              <a:buChar char="-"/>
            </a:pPr>
            <a:r>
              <a:rPr lang="es-ES" sz="3000" b="0" i="0" u="none" strike="noStrike" cap="none" dirty="0">
                <a:solidFill>
                  <a:schemeClr val="dk1"/>
                </a:solidFill>
                <a:latin typeface="Calibri"/>
                <a:ea typeface="Calibri"/>
                <a:cs typeface="Calibri"/>
                <a:sym typeface="Calibri"/>
              </a:rPr>
              <a:t> </a:t>
            </a:r>
            <a:r>
              <a:rPr lang="es-ES" sz="2400" b="0" i="0" u="none" strike="noStrike" cap="none" dirty="0">
                <a:solidFill>
                  <a:schemeClr val="dk1"/>
                </a:solidFill>
                <a:latin typeface="Calibri"/>
                <a:ea typeface="Calibri"/>
                <a:cs typeface="Calibri"/>
                <a:sym typeface="Calibri"/>
              </a:rPr>
              <a:t>No existe una asociación sistemática entre importación de enfermedades infecciosas e inmigración. </a:t>
            </a:r>
            <a:endParaRPr lang="es-ES" sz="2400" b="0" i="0" u="none" strike="noStrike" cap="none" dirty="0" smtClean="0">
              <a:solidFill>
                <a:schemeClr val="dk1"/>
              </a:solidFill>
              <a:latin typeface="Calibri"/>
              <a:ea typeface="Calibri"/>
              <a:cs typeface="Calibri"/>
              <a:sym typeface="Calibri"/>
            </a:endParaRPr>
          </a:p>
          <a:p>
            <a:pPr marR="0" lvl="0" algn="l" rtl="0">
              <a:lnSpc>
                <a:spcPct val="115000"/>
              </a:lnSpc>
              <a:spcBef>
                <a:spcPts val="0"/>
              </a:spcBef>
              <a:spcAft>
                <a:spcPts val="0"/>
              </a:spcAft>
              <a:buClr>
                <a:srgbClr val="000000"/>
              </a:buClr>
              <a:buSzPts val="3000"/>
            </a:pPr>
            <a:endParaRPr sz="2400" b="0" i="0" u="none" strike="noStrike" cap="none" dirty="0">
              <a:solidFill>
                <a:schemeClr val="dk1"/>
              </a:solidFill>
              <a:highlight>
                <a:srgbClr val="FF0000"/>
              </a:highlight>
              <a:latin typeface="Calibri"/>
              <a:ea typeface="Calibri"/>
              <a:cs typeface="Calibri"/>
              <a:sym typeface="Calibri"/>
            </a:endParaRPr>
          </a:p>
          <a:p>
            <a:pPr marL="89998" marR="0" lvl="0" indent="-152400" algn="l" rtl="0">
              <a:lnSpc>
                <a:spcPct val="115000"/>
              </a:lnSpc>
              <a:spcBef>
                <a:spcPts val="0"/>
              </a:spcBef>
              <a:spcAft>
                <a:spcPts val="0"/>
              </a:spcAft>
              <a:buClr>
                <a:schemeClr val="dk1"/>
              </a:buClr>
              <a:buSzPts val="2400"/>
              <a:buFont typeface="Calibri"/>
              <a:buChar char="-"/>
            </a:pPr>
            <a:r>
              <a:rPr lang="es-ES" sz="2400" b="0" i="0" u="none" strike="noStrike" cap="none" dirty="0">
                <a:solidFill>
                  <a:schemeClr val="dk1"/>
                </a:solidFill>
                <a:latin typeface="Calibri"/>
                <a:ea typeface="Calibri"/>
                <a:cs typeface="Calibri"/>
                <a:sym typeface="Calibri"/>
              </a:rPr>
              <a:t> Causas de brotes de enfermedades en países occidentales en los últimos años:</a:t>
            </a:r>
            <a:endParaRPr sz="2400" b="0" i="0" u="none" strike="noStrike" cap="none" dirty="0">
              <a:solidFill>
                <a:schemeClr val="dk1"/>
              </a:solidFill>
              <a:latin typeface="Calibri"/>
              <a:ea typeface="Calibri"/>
              <a:cs typeface="Calibri"/>
              <a:sym typeface="Calibri"/>
            </a:endParaRPr>
          </a:p>
          <a:p>
            <a:pPr marL="1371600" marR="0" lvl="1" indent="-381000" algn="l" rtl="0">
              <a:lnSpc>
                <a:spcPct val="115000"/>
              </a:lnSpc>
              <a:spcBef>
                <a:spcPts val="0"/>
              </a:spcBef>
              <a:spcAft>
                <a:spcPts val="0"/>
              </a:spcAft>
              <a:buClr>
                <a:schemeClr val="dk1"/>
              </a:buClr>
              <a:buSzPts val="2400"/>
              <a:buFont typeface="Calibri"/>
              <a:buChar char="-"/>
            </a:pPr>
            <a:r>
              <a:rPr lang="es-ES" sz="2400" b="0" i="0" u="none" strike="noStrike" cap="none" dirty="0">
                <a:solidFill>
                  <a:schemeClr val="dk1"/>
                </a:solidFill>
                <a:latin typeface="Calibri"/>
                <a:ea typeface="Calibri"/>
                <a:cs typeface="Calibri"/>
                <a:sym typeface="Calibri"/>
              </a:rPr>
              <a:t>turismo</a:t>
            </a:r>
            <a:endParaRPr sz="2400" b="0" i="0" u="none" strike="noStrike" cap="none" dirty="0">
              <a:solidFill>
                <a:schemeClr val="dk1"/>
              </a:solidFill>
              <a:latin typeface="Calibri"/>
              <a:ea typeface="Calibri"/>
              <a:cs typeface="Calibri"/>
              <a:sym typeface="Calibri"/>
            </a:endParaRPr>
          </a:p>
          <a:p>
            <a:pPr marL="1371600" marR="0" lvl="1" indent="-381000" algn="l" rtl="0">
              <a:lnSpc>
                <a:spcPct val="115000"/>
              </a:lnSpc>
              <a:spcBef>
                <a:spcPts val="0"/>
              </a:spcBef>
              <a:spcAft>
                <a:spcPts val="0"/>
              </a:spcAft>
              <a:buClr>
                <a:schemeClr val="dk1"/>
              </a:buClr>
              <a:buSzPts val="2400"/>
              <a:buFont typeface="Calibri"/>
              <a:buChar char="-"/>
            </a:pPr>
            <a:r>
              <a:rPr lang="es-ES" sz="2400" b="0" i="0" u="none" strike="noStrike" cap="none" dirty="0">
                <a:solidFill>
                  <a:schemeClr val="dk1"/>
                </a:solidFill>
                <a:latin typeface="Calibri"/>
                <a:ea typeface="Calibri"/>
                <a:cs typeface="Calibri"/>
                <a:sym typeface="Calibri"/>
              </a:rPr>
              <a:t>viajes internacionales por otros motivos</a:t>
            </a:r>
            <a:endParaRPr sz="3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5c9346c08c_0_257"/>
          <p:cNvSpPr txBox="1">
            <a:spLocks noGrp="1"/>
          </p:cNvSpPr>
          <p:nvPr>
            <p:ph type="ctrTitle"/>
          </p:nvPr>
        </p:nvSpPr>
        <p:spPr>
          <a:xfrm>
            <a:off x="834325" y="510025"/>
            <a:ext cx="7772400" cy="87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11D57"/>
              </a:buClr>
              <a:buSzPts val="2500"/>
              <a:buFont typeface="Arial"/>
              <a:buNone/>
            </a:pPr>
            <a:r>
              <a:rPr lang="es-ES" sz="3000" b="1" dirty="0">
                <a:solidFill>
                  <a:srgbClr val="611D57"/>
                </a:solidFill>
              </a:rPr>
              <a:t>CONSECUENCIAS DIRECTAS</a:t>
            </a:r>
            <a:endParaRPr sz="3000" b="1" dirty="0">
              <a:solidFill>
                <a:srgbClr val="611D57"/>
              </a:solidFill>
            </a:endParaRPr>
          </a:p>
        </p:txBody>
      </p:sp>
      <p:sp>
        <p:nvSpPr>
          <p:cNvPr id="300" name="Google Shape;300;g5c9346c08c_0_257"/>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1" name="Google Shape;301;g5c9346c08c_0_257"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302" name="Google Shape;302;g5c9346c08c_0_257"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303" name="Google Shape;303;g5c9346c08c_0_257"/>
          <p:cNvSpPr txBox="1"/>
          <p:nvPr/>
        </p:nvSpPr>
        <p:spPr>
          <a:xfrm>
            <a:off x="655825" y="1871330"/>
            <a:ext cx="8129400" cy="2891670"/>
          </a:xfrm>
          <a:prstGeom prst="rect">
            <a:avLst/>
          </a:prstGeom>
          <a:noFill/>
          <a:ln>
            <a:noFill/>
          </a:ln>
        </p:spPr>
        <p:txBody>
          <a:bodyPr spcFirstLastPara="1" wrap="square" lIns="91425" tIns="91425" rIns="91425" bIns="91425" anchor="t" anchorCtr="0">
            <a:noAutofit/>
          </a:bodyPr>
          <a:lstStyle/>
          <a:p>
            <a:pPr marL="76200" marR="0" lvl="0" indent="0" algn="ctr" rtl="0">
              <a:lnSpc>
                <a:spcPct val="115000"/>
              </a:lnSpc>
              <a:spcBef>
                <a:spcPts val="0"/>
              </a:spcBef>
              <a:spcAft>
                <a:spcPts val="0"/>
              </a:spcAft>
              <a:buClr>
                <a:srgbClr val="000000"/>
              </a:buClr>
              <a:buSzPts val="2400"/>
              <a:buFont typeface="Arial"/>
              <a:buNone/>
            </a:pPr>
            <a:r>
              <a:rPr lang="es-ES" sz="4000" b="1" i="0" u="none" strike="noStrike" cap="none" dirty="0" smtClean="0">
                <a:solidFill>
                  <a:schemeClr val="dk1"/>
                </a:solidFill>
                <a:latin typeface="Calibri"/>
                <a:ea typeface="Calibri"/>
                <a:cs typeface="Calibri"/>
                <a:sym typeface="Calibri"/>
              </a:rPr>
              <a:t>70 </a:t>
            </a:r>
            <a:r>
              <a:rPr lang="es-ES" sz="4000" b="1" i="0" u="none" strike="noStrike" cap="none" dirty="0">
                <a:solidFill>
                  <a:schemeClr val="dk1"/>
                </a:solidFill>
                <a:latin typeface="Calibri"/>
                <a:ea typeface="Calibri"/>
                <a:cs typeface="Calibri"/>
                <a:sym typeface="Calibri"/>
              </a:rPr>
              <a:t>muertos</a:t>
            </a:r>
            <a:r>
              <a:rPr lang="es-ES" sz="3600" b="1" i="0" u="none" strike="noStrike" cap="none" dirty="0">
                <a:solidFill>
                  <a:schemeClr val="dk1"/>
                </a:solidFill>
                <a:latin typeface="Calibri"/>
                <a:ea typeface="Calibri"/>
                <a:cs typeface="Calibri"/>
                <a:sym typeface="Calibri"/>
              </a:rPr>
              <a:t> por cada año </a:t>
            </a:r>
            <a:r>
              <a:rPr lang="es-ES" sz="3600" b="0" i="0" u="none" strike="noStrike" cap="none" dirty="0">
                <a:solidFill>
                  <a:schemeClr val="dk1"/>
                </a:solidFill>
                <a:latin typeface="Calibri"/>
                <a:ea typeface="Calibri"/>
                <a:cs typeface="Calibri"/>
                <a:sym typeface="Calibri"/>
              </a:rPr>
              <a:t>que estas barreras al </a:t>
            </a:r>
            <a:r>
              <a:rPr lang="es-ES" sz="3600" b="0" i="0" u="none" strike="noStrike" cap="none" dirty="0" smtClean="0">
                <a:solidFill>
                  <a:schemeClr val="dk1"/>
                </a:solidFill>
                <a:latin typeface="Calibri"/>
                <a:ea typeface="Calibri"/>
                <a:cs typeface="Calibri"/>
                <a:sym typeface="Calibri"/>
              </a:rPr>
              <a:t>acceso </a:t>
            </a:r>
            <a:r>
              <a:rPr lang="es-ES" sz="3600" b="0" i="0" u="none" strike="noStrike" cap="none" dirty="0">
                <a:solidFill>
                  <a:schemeClr val="dk1"/>
                </a:solidFill>
                <a:latin typeface="Calibri"/>
                <a:ea typeface="Calibri"/>
                <a:cs typeface="Calibri"/>
                <a:sym typeface="Calibri"/>
              </a:rPr>
              <a:t>han estado en vigor: </a:t>
            </a:r>
            <a:endParaRPr lang="es-ES" sz="3600" b="0" i="0" u="none" strike="noStrike" cap="none" dirty="0" smtClean="0">
              <a:solidFill>
                <a:schemeClr val="dk1"/>
              </a:solidFill>
              <a:latin typeface="Calibri"/>
              <a:ea typeface="Calibri"/>
              <a:cs typeface="Calibri"/>
              <a:sym typeface="Calibri"/>
            </a:endParaRPr>
          </a:p>
          <a:p>
            <a:pPr marL="76200" marR="0" lvl="0" indent="0" algn="ctr" rtl="0">
              <a:lnSpc>
                <a:spcPct val="115000"/>
              </a:lnSpc>
              <a:spcBef>
                <a:spcPts val="0"/>
              </a:spcBef>
              <a:spcAft>
                <a:spcPts val="0"/>
              </a:spcAft>
              <a:buClr>
                <a:srgbClr val="000000"/>
              </a:buClr>
              <a:buSzPts val="2400"/>
              <a:buFont typeface="Arial"/>
              <a:buNone/>
            </a:pPr>
            <a:r>
              <a:rPr lang="es-ES" sz="3600" b="1" i="0" u="none" strike="noStrike" cap="none" dirty="0" smtClean="0">
                <a:solidFill>
                  <a:schemeClr val="dk1"/>
                </a:solidFill>
                <a:latin typeface="Calibri"/>
                <a:ea typeface="Calibri"/>
                <a:cs typeface="Calibri"/>
                <a:sym typeface="Calibri"/>
              </a:rPr>
              <a:t>un </a:t>
            </a:r>
            <a:r>
              <a:rPr lang="es-ES" sz="3600" b="1" i="0" u="none" strike="noStrike" cap="none" dirty="0">
                <a:solidFill>
                  <a:schemeClr val="dk1"/>
                </a:solidFill>
                <a:latin typeface="Calibri"/>
                <a:ea typeface="Calibri"/>
                <a:cs typeface="Calibri"/>
                <a:sym typeface="Calibri"/>
              </a:rPr>
              <a:t>incremento del </a:t>
            </a:r>
            <a:r>
              <a:rPr lang="es-ES" sz="3600" b="1" i="0" u="none" strike="noStrike" cap="none" dirty="0" smtClean="0">
                <a:solidFill>
                  <a:schemeClr val="dk1"/>
                </a:solidFill>
                <a:latin typeface="Calibri"/>
                <a:ea typeface="Calibri"/>
                <a:cs typeface="Calibri"/>
                <a:sym typeface="Calibri"/>
              </a:rPr>
              <a:t>15</a:t>
            </a:r>
            <a:r>
              <a:rPr lang="es-ES" sz="3600" b="1" i="0" u="none" strike="noStrike" cap="none" dirty="0">
                <a:solidFill>
                  <a:schemeClr val="dk1"/>
                </a:solidFill>
                <a:latin typeface="Calibri"/>
                <a:ea typeface="Calibri"/>
                <a:cs typeface="Calibri"/>
                <a:sym typeface="Calibri"/>
              </a:rPr>
              <a:t>% en la mortalidad</a:t>
            </a:r>
            <a:endParaRPr sz="36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5c9346c08c_0_265"/>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9" name="Google Shape;309;g5c9346c08c_0_265"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310" name="Google Shape;310;g5c9346c08c_0_265"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pic>
        <p:nvPicPr>
          <p:cNvPr id="311" name="Google Shape;311;g5c9346c08c_0_265"/>
          <p:cNvPicPr preferRelativeResize="0"/>
          <p:nvPr/>
        </p:nvPicPr>
        <p:blipFill rotWithShape="1">
          <a:blip r:embed="rId5">
            <a:alphaModFix/>
          </a:blip>
          <a:srcRect/>
          <a:stretch/>
        </p:blipFill>
        <p:spPr>
          <a:xfrm>
            <a:off x="95691" y="1276151"/>
            <a:ext cx="4518829" cy="3413200"/>
          </a:xfrm>
          <a:prstGeom prst="rect">
            <a:avLst/>
          </a:prstGeom>
          <a:noFill/>
          <a:ln>
            <a:noFill/>
          </a:ln>
        </p:spPr>
      </p:pic>
      <p:pic>
        <p:nvPicPr>
          <p:cNvPr id="312" name="Google Shape;312;g5c9346c08c_0_265"/>
          <p:cNvPicPr preferRelativeResize="0"/>
          <p:nvPr/>
        </p:nvPicPr>
        <p:blipFill rotWithShape="1">
          <a:blip r:embed="rId6">
            <a:alphaModFix/>
          </a:blip>
          <a:srcRect/>
          <a:stretch/>
        </p:blipFill>
        <p:spPr>
          <a:xfrm>
            <a:off x="4959771" y="1213138"/>
            <a:ext cx="4184229" cy="3539226"/>
          </a:xfrm>
          <a:prstGeom prst="rect">
            <a:avLst/>
          </a:prstGeom>
          <a:noFill/>
          <a:ln>
            <a:noFill/>
          </a:ln>
        </p:spPr>
      </p:pic>
      <p:sp>
        <p:nvSpPr>
          <p:cNvPr id="313" name="Google Shape;313;g5c9346c08c_0_265"/>
          <p:cNvSpPr txBox="1"/>
          <p:nvPr/>
        </p:nvSpPr>
        <p:spPr>
          <a:xfrm>
            <a:off x="181775" y="4914200"/>
            <a:ext cx="8510700" cy="51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sng" strike="noStrike" cap="none">
                <a:solidFill>
                  <a:schemeClr val="hlink"/>
                </a:solidFill>
                <a:latin typeface="Calibri"/>
                <a:ea typeface="Calibri"/>
                <a:cs typeface="Calibri"/>
                <a:sym typeface="Calibri"/>
                <a:hlinkClick r:id="rId7"/>
              </a:rPr>
              <a:t>T</a:t>
            </a:r>
            <a:r>
              <a:rPr lang="es-ES" sz="2000" b="0" i="0" u="sng" strike="noStrike" cap="none">
                <a:solidFill>
                  <a:schemeClr val="hlink"/>
                </a:solidFill>
                <a:latin typeface="Calibri"/>
                <a:ea typeface="Calibri"/>
                <a:cs typeface="Calibri"/>
                <a:sym typeface="Calibri"/>
                <a:hlinkClick r:id="rId7"/>
              </a:rPr>
              <a:t>he deadly effects of losing health insurance</a:t>
            </a:r>
            <a:r>
              <a:rPr lang="es-ES" sz="2000" b="0" i="0" u="none" strike="noStrike" cap="none">
                <a:solidFill>
                  <a:srgbClr val="000000"/>
                </a:solidFill>
                <a:latin typeface="Calibri"/>
                <a:ea typeface="Calibri"/>
                <a:cs typeface="Calibri"/>
                <a:sym typeface="Calibri"/>
              </a:rPr>
              <a:t>. Universitat Pompeu Fabra</a:t>
            </a:r>
            <a:endParaRPr sz="2000" b="0" i="0" u="none" strike="noStrike" cap="none">
              <a:solidFill>
                <a:srgbClr val="000000"/>
              </a:solidFill>
              <a:latin typeface="Calibri"/>
              <a:ea typeface="Calibri"/>
              <a:cs typeface="Calibri"/>
              <a:sym typeface="Calibri"/>
            </a:endParaRPr>
          </a:p>
        </p:txBody>
      </p:sp>
      <p:sp>
        <p:nvSpPr>
          <p:cNvPr id="314" name="Google Shape;314;g5c9346c08c_0_265"/>
          <p:cNvSpPr txBox="1"/>
          <p:nvPr/>
        </p:nvSpPr>
        <p:spPr>
          <a:xfrm>
            <a:off x="652445" y="204989"/>
            <a:ext cx="7569360" cy="67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s-ES" sz="3000" b="1" i="0" u="none" strike="noStrike" cap="none" dirty="0" smtClean="0">
                <a:solidFill>
                  <a:srgbClr val="611D57"/>
                </a:solidFill>
                <a:latin typeface="Calibri"/>
                <a:ea typeface="Calibri"/>
                <a:cs typeface="Calibri"/>
                <a:sym typeface="Calibri"/>
              </a:rPr>
              <a:t>Exclusión sanitaria = incremento mortalidad</a:t>
            </a:r>
            <a:endParaRPr sz="3000" b="1" i="0" u="none" strike="noStrike" cap="none" dirty="0">
              <a:solidFill>
                <a:srgbClr val="611D57"/>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6f75e16b40_0_6"/>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0" name="Google Shape;320;g6f75e16b40_0_6" descr="YOSI_banner.jpg"/>
          <p:cNvPicPr preferRelativeResize="0"/>
          <p:nvPr/>
        </p:nvPicPr>
        <p:blipFill rotWithShape="1">
          <a:blip r:embed="rId3">
            <a:alphaModFix/>
          </a:blip>
          <a:srcRect/>
          <a:stretch/>
        </p:blipFill>
        <p:spPr>
          <a:xfrm>
            <a:off x="7439024" y="5476875"/>
            <a:ext cx="1704975" cy="1381125"/>
          </a:xfrm>
          <a:prstGeom prst="rect">
            <a:avLst/>
          </a:prstGeom>
          <a:noFill/>
          <a:ln>
            <a:noFill/>
          </a:ln>
        </p:spPr>
      </p:pic>
      <p:pic>
        <p:nvPicPr>
          <p:cNvPr id="321" name="Google Shape;321;g6f75e16b40_0_6"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323" name="Google Shape;323;g6f75e16b40_0_6"/>
          <p:cNvSpPr txBox="1"/>
          <p:nvPr/>
        </p:nvSpPr>
        <p:spPr>
          <a:xfrm>
            <a:off x="627950" y="1665388"/>
            <a:ext cx="8312100" cy="3182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s-ES" sz="3000" b="0" i="0" u="none" strike="noStrike" cap="none" dirty="0">
                <a:solidFill>
                  <a:schemeClr val="dk1"/>
                </a:solidFill>
                <a:latin typeface="Arial"/>
                <a:ea typeface="Arial"/>
                <a:cs typeface="Arial"/>
                <a:sym typeface="Arial"/>
              </a:rPr>
              <a:t>“Es preciso lograr cierta hegemonía de la visión de la salud y la sanidad vinculada a los </a:t>
            </a:r>
            <a:r>
              <a:rPr lang="es-ES" sz="3000" b="1" i="0" u="none" strike="noStrike" cap="none" dirty="0">
                <a:solidFill>
                  <a:schemeClr val="dk1"/>
                </a:solidFill>
                <a:latin typeface="Arial"/>
                <a:ea typeface="Arial"/>
                <a:cs typeface="Arial"/>
                <a:sym typeface="Arial"/>
              </a:rPr>
              <a:t>derechos humanos </a:t>
            </a:r>
            <a:r>
              <a:rPr lang="es-ES" sz="3000" b="0" i="0" u="none" strike="noStrike" cap="none" dirty="0">
                <a:solidFill>
                  <a:schemeClr val="dk1"/>
                </a:solidFill>
                <a:latin typeface="Arial"/>
                <a:ea typeface="Arial"/>
                <a:cs typeface="Arial"/>
                <a:sym typeface="Arial"/>
              </a:rPr>
              <a:t>para que esta no sea cuestionada periódicamente cuando cambie el signo político del gobierno en cuestión.”</a:t>
            </a:r>
            <a:endParaRPr sz="30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400" b="1" i="1" u="none" strike="noStrike" cap="none" dirty="0">
              <a:solidFill>
                <a:schemeClr val="dk1"/>
              </a:solidFill>
              <a:latin typeface="Arial"/>
              <a:ea typeface="Arial"/>
              <a:cs typeface="Arial"/>
              <a:sym typeface="Arial"/>
            </a:endParaRPr>
          </a:p>
        </p:txBody>
      </p:sp>
      <p:sp>
        <p:nvSpPr>
          <p:cNvPr id="324" name="Google Shape;324;g6f75e16b40_0_6"/>
          <p:cNvSpPr txBox="1">
            <a:spLocks noGrp="1"/>
          </p:cNvSpPr>
          <p:nvPr>
            <p:ph type="title"/>
          </p:nvPr>
        </p:nvSpPr>
        <p:spPr>
          <a:xfrm>
            <a:off x="457200" y="34271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ES" sz="3000" b="1">
                <a:solidFill>
                  <a:srgbClr val="611D57"/>
                </a:solidFill>
              </a:rPr>
              <a:t>POR TANTO...</a:t>
            </a:r>
            <a:endParaRPr sz="3000" b="1">
              <a:solidFill>
                <a:srgbClr val="611D5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42" descr="dirección web.jpg"/>
          <p:cNvPicPr preferRelativeResize="0"/>
          <p:nvPr/>
        </p:nvPicPr>
        <p:blipFill rotWithShape="1">
          <a:blip r:embed="rId3">
            <a:alphaModFix/>
          </a:blip>
          <a:srcRect/>
          <a:stretch/>
        </p:blipFill>
        <p:spPr>
          <a:xfrm>
            <a:off x="357158" y="2500306"/>
            <a:ext cx="8370392" cy="966793"/>
          </a:xfrm>
          <a:prstGeom prst="rect">
            <a:avLst/>
          </a:prstGeom>
          <a:noFill/>
          <a:ln>
            <a:noFill/>
          </a:ln>
        </p:spPr>
      </p:pic>
      <p:pic>
        <p:nvPicPr>
          <p:cNvPr id="330" name="Google Shape;330;p42" descr="monigotesCOLOR.jpg"/>
          <p:cNvPicPr preferRelativeResize="0"/>
          <p:nvPr/>
        </p:nvPicPr>
        <p:blipFill rotWithShape="1">
          <a:blip r:embed="rId4">
            <a:alphaModFix/>
          </a:blip>
          <a:srcRect/>
          <a:stretch/>
        </p:blipFill>
        <p:spPr>
          <a:xfrm>
            <a:off x="0" y="3473323"/>
            <a:ext cx="9144000" cy="33846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5" name="Google Shape;175;g5c9346c08c_0_0"/>
          <p:cNvPicPr preferRelativeResize="0"/>
          <p:nvPr/>
        </p:nvPicPr>
        <p:blipFill rotWithShape="1">
          <a:blip r:embed="rId3">
            <a:alphaModFix/>
          </a:blip>
          <a:srcRect/>
          <a:stretch/>
        </p:blipFill>
        <p:spPr>
          <a:xfrm>
            <a:off x="7176388" y="1776210"/>
            <a:ext cx="1860600" cy="1860600"/>
          </a:xfrm>
          <a:prstGeom prst="rect">
            <a:avLst/>
          </a:prstGeom>
          <a:noFill/>
          <a:ln>
            <a:noFill/>
          </a:ln>
        </p:spPr>
      </p:pic>
      <p:sp>
        <p:nvSpPr>
          <p:cNvPr id="169" name="Google Shape;169;g5c9346c08c_0_0"/>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0" name="Google Shape;170;g5c9346c08c_0_0" descr="YOSI_banner.jpg"/>
          <p:cNvPicPr preferRelativeResize="0"/>
          <p:nvPr/>
        </p:nvPicPr>
        <p:blipFill rotWithShape="1">
          <a:blip r:embed="rId4">
            <a:alphaModFix/>
          </a:blip>
          <a:srcRect/>
          <a:stretch/>
        </p:blipFill>
        <p:spPr>
          <a:xfrm>
            <a:off x="7439025" y="5476875"/>
            <a:ext cx="1714480" cy="1381125"/>
          </a:xfrm>
          <a:prstGeom prst="rect">
            <a:avLst/>
          </a:prstGeom>
          <a:noFill/>
          <a:ln>
            <a:noFill/>
          </a:ln>
        </p:spPr>
      </p:pic>
      <p:pic>
        <p:nvPicPr>
          <p:cNvPr id="171" name="Google Shape;171;g5c9346c08c_0_0" descr="ScreenHunter_02 Jan. 29 15.58.jpg"/>
          <p:cNvPicPr preferRelativeResize="0"/>
          <p:nvPr/>
        </p:nvPicPr>
        <p:blipFill rotWithShape="1">
          <a:blip r:embed="rId5">
            <a:alphaModFix/>
          </a:blip>
          <a:srcRect/>
          <a:stretch/>
        </p:blipFill>
        <p:spPr>
          <a:xfrm>
            <a:off x="0" y="5476875"/>
            <a:ext cx="7439025" cy="1381125"/>
          </a:xfrm>
          <a:prstGeom prst="rect">
            <a:avLst/>
          </a:prstGeom>
          <a:noFill/>
          <a:ln>
            <a:noFill/>
          </a:ln>
        </p:spPr>
      </p:pic>
      <p:sp>
        <p:nvSpPr>
          <p:cNvPr id="172" name="Google Shape;172;g5c9346c08c_0_0"/>
          <p:cNvSpPr txBox="1"/>
          <p:nvPr/>
        </p:nvSpPr>
        <p:spPr>
          <a:xfrm>
            <a:off x="521374" y="1634025"/>
            <a:ext cx="8312100" cy="318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p:txBody>
      </p:sp>
      <p:sp>
        <p:nvSpPr>
          <p:cNvPr id="173" name="Google Shape;173;g5c9346c08c_0_0"/>
          <p:cNvSpPr txBox="1"/>
          <p:nvPr/>
        </p:nvSpPr>
        <p:spPr>
          <a:xfrm>
            <a:off x="96481" y="1107525"/>
            <a:ext cx="7886400" cy="370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s-ES" sz="2800" b="0" i="0" u="none" strike="noStrike" cap="none" dirty="0">
                <a:solidFill>
                  <a:srgbClr val="000000"/>
                </a:solidFill>
                <a:latin typeface="Calibri"/>
                <a:ea typeface="Calibri"/>
                <a:cs typeface="Calibri"/>
                <a:sym typeface="Calibri"/>
              </a:rPr>
              <a:t>“</a:t>
            </a:r>
            <a:r>
              <a:rPr lang="es-ES" sz="2800" b="0" i="1" u="none" strike="noStrike" cap="none" dirty="0">
                <a:solidFill>
                  <a:srgbClr val="000000"/>
                </a:solidFill>
                <a:latin typeface="Calibri"/>
                <a:ea typeface="Calibri"/>
                <a:cs typeface="Calibri"/>
                <a:sym typeface="Calibri"/>
              </a:rPr>
              <a:t>el acceso al Sistema Nacional de Salud en condiciones de equidad y de universalidad es un derecho primordial de toda persona</a:t>
            </a:r>
            <a:r>
              <a:rPr lang="es-ES" sz="2800" b="0" i="0" u="none" strike="noStrike" cap="none" dirty="0">
                <a:solidFill>
                  <a:srgbClr val="000000"/>
                </a:solidFill>
                <a:latin typeface="Calibri"/>
                <a:ea typeface="Calibri"/>
                <a:cs typeface="Calibri"/>
                <a:sym typeface="Calibri"/>
              </a:rPr>
              <a:t>“</a:t>
            </a:r>
            <a:endParaRPr sz="2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s-ES" sz="2800" b="0" i="0" u="none" strike="noStrike" cap="none" dirty="0">
                <a:solidFill>
                  <a:srgbClr val="000000"/>
                </a:solidFill>
                <a:latin typeface="Calibri"/>
                <a:ea typeface="Calibri"/>
                <a:cs typeface="Calibri"/>
                <a:sym typeface="Calibri"/>
              </a:rPr>
              <a:t>“</a:t>
            </a:r>
            <a:r>
              <a:rPr lang="es-ES" sz="2800" b="0" i="1" u="none" strike="noStrike" cap="none" dirty="0">
                <a:solidFill>
                  <a:srgbClr val="000000"/>
                </a:solidFill>
                <a:latin typeface="Calibri"/>
                <a:ea typeface="Calibri"/>
                <a:cs typeface="Calibri"/>
                <a:sym typeface="Calibri"/>
              </a:rPr>
              <a:t>el decreto garantiza la universalidad de la asistencia, es decir, garantiza el derecho a la protección de la salud y a la atención sanitaria, en las mismas condiciones, a todas las personas que se encuentren en el Estado Español</a:t>
            </a:r>
            <a:r>
              <a:rPr lang="es-ES" sz="2800" b="0" i="0" u="none" strike="noStrike" cap="none" dirty="0">
                <a:solidFill>
                  <a:srgbClr val="000000"/>
                </a:solidFill>
                <a:latin typeface="Calibri"/>
                <a:ea typeface="Calibri"/>
                <a:cs typeface="Calibri"/>
                <a:sym typeface="Calibri"/>
              </a:rPr>
              <a:t>”.</a:t>
            </a:r>
            <a:endParaRPr sz="2800" b="0" i="0" u="none" strike="noStrike" cap="none" dirty="0">
              <a:solidFill>
                <a:srgbClr val="000000"/>
              </a:solidFill>
              <a:latin typeface="Calibri"/>
              <a:ea typeface="Calibri"/>
              <a:cs typeface="Calibri"/>
              <a:sym typeface="Calibri"/>
            </a:endParaRPr>
          </a:p>
        </p:txBody>
      </p:sp>
      <p:sp>
        <p:nvSpPr>
          <p:cNvPr id="174" name="Google Shape;174;g5c9346c08c_0_0"/>
          <p:cNvSpPr txBox="1"/>
          <p:nvPr/>
        </p:nvSpPr>
        <p:spPr>
          <a:xfrm>
            <a:off x="1156775" y="226025"/>
            <a:ext cx="6692700" cy="81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a:solidFill>
                  <a:srgbClr val="611D57"/>
                </a:solidFill>
                <a:latin typeface="Calibri"/>
                <a:ea typeface="Calibri"/>
                <a:cs typeface="Calibri"/>
                <a:sym typeface="Calibri"/>
              </a:rPr>
              <a:t>El RDL 7/2018: </a:t>
            </a:r>
            <a:r>
              <a:rPr lang="es-ES" sz="3000" b="1" i="0" u="none" strike="noStrike" cap="none" dirty="0" smtClean="0">
                <a:solidFill>
                  <a:srgbClr val="611D57"/>
                </a:solidFill>
                <a:latin typeface="Calibri"/>
                <a:ea typeface="Calibri"/>
                <a:cs typeface="Calibri"/>
                <a:sym typeface="Calibri"/>
              </a:rPr>
              <a:t>La llaman Universal...</a:t>
            </a:r>
            <a:endParaRPr sz="3000" b="1" i="0" u="none" strike="noStrike" cap="none" dirty="0">
              <a:solidFill>
                <a:srgbClr val="611D57"/>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5c9346c08c_0_10"/>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1" name="Google Shape;181;g5c9346c08c_0_10"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182" name="Google Shape;182;g5c9346c08c_0_10"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183" name="Google Shape;183;g5c9346c08c_0_10"/>
          <p:cNvSpPr txBox="1"/>
          <p:nvPr/>
        </p:nvSpPr>
        <p:spPr>
          <a:xfrm>
            <a:off x="690050" y="1156950"/>
            <a:ext cx="8312100" cy="318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p:txBody>
      </p:sp>
      <p:sp>
        <p:nvSpPr>
          <p:cNvPr id="184" name="Google Shape;184;g5c9346c08c_0_10"/>
          <p:cNvSpPr txBox="1"/>
          <p:nvPr/>
        </p:nvSpPr>
        <p:spPr>
          <a:xfrm>
            <a:off x="419429" y="955910"/>
            <a:ext cx="8662427" cy="281209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Calibri"/>
              <a:buChar char="-"/>
            </a:pPr>
            <a:r>
              <a:rPr lang="es-ES" sz="2400" b="0" i="0" u="none" strike="noStrike" cap="none" dirty="0" smtClean="0">
                <a:solidFill>
                  <a:srgbClr val="000000"/>
                </a:solidFill>
                <a:latin typeface="Calibri"/>
                <a:ea typeface="Calibri"/>
                <a:cs typeface="Calibri"/>
                <a:sym typeface="Calibri"/>
              </a:rPr>
              <a:t>Excluye </a:t>
            </a:r>
            <a:r>
              <a:rPr lang="es-ES" sz="2400" b="0" i="0" u="none" strike="noStrike" cap="none" dirty="0">
                <a:solidFill>
                  <a:srgbClr val="000000"/>
                </a:solidFill>
                <a:latin typeface="Calibri"/>
                <a:ea typeface="Calibri"/>
                <a:cs typeface="Calibri"/>
                <a:sym typeface="Calibri"/>
              </a:rPr>
              <a:t>de toda atención a las personas en </a:t>
            </a:r>
            <a:r>
              <a:rPr lang="es-ES" sz="2400" b="0" i="0" u="none" strike="noStrike" cap="none" dirty="0" smtClean="0">
                <a:solidFill>
                  <a:srgbClr val="000000"/>
                </a:solidFill>
                <a:latin typeface="Calibri"/>
                <a:ea typeface="Calibri"/>
                <a:cs typeface="Calibri"/>
                <a:sym typeface="Calibri"/>
              </a:rPr>
              <a:t>situación </a:t>
            </a:r>
            <a:r>
              <a:rPr lang="es-ES" sz="2400" b="0" i="0" u="none" strike="noStrike" cap="none" dirty="0">
                <a:solidFill>
                  <a:srgbClr val="000000"/>
                </a:solidFill>
                <a:latin typeface="Calibri"/>
                <a:ea typeface="Calibri"/>
                <a:cs typeface="Calibri"/>
                <a:sym typeface="Calibri"/>
              </a:rPr>
              <a:t>de “estancia temporal” </a:t>
            </a:r>
            <a:r>
              <a:rPr lang="es-ES" sz="2400" b="0" i="0" u="none" strike="noStrike" cap="none" dirty="0" smtClean="0">
                <a:solidFill>
                  <a:srgbClr val="000000"/>
                </a:solidFill>
                <a:latin typeface="Calibri"/>
                <a:ea typeface="Calibri"/>
                <a:cs typeface="Calibri"/>
                <a:sym typeface="Calibri"/>
              </a:rPr>
              <a:t>(</a:t>
            </a:r>
            <a:r>
              <a:rPr lang="es-ES" sz="2400" b="0" i="0" u="none" strike="noStrike" cap="none" dirty="0">
                <a:solidFill>
                  <a:srgbClr val="000000"/>
                </a:solidFill>
                <a:latin typeface="Calibri"/>
                <a:ea typeface="Calibri"/>
                <a:cs typeface="Calibri"/>
                <a:sym typeface="Calibri"/>
              </a:rPr>
              <a:t>mientras no </a:t>
            </a:r>
            <a:r>
              <a:rPr lang="es-ES" sz="2400" b="0" i="0" u="none" strike="noStrike" cap="none" dirty="0" smtClean="0">
                <a:solidFill>
                  <a:srgbClr val="000000"/>
                </a:solidFill>
                <a:latin typeface="Calibri"/>
                <a:ea typeface="Calibri"/>
                <a:cs typeface="Calibri"/>
                <a:sym typeface="Calibri"/>
              </a:rPr>
              <a:t>acrediten </a:t>
            </a:r>
            <a:r>
              <a:rPr lang="es-ES" sz="2400" b="0" i="0" u="none" strike="noStrike" cap="none" dirty="0">
                <a:solidFill>
                  <a:srgbClr val="000000"/>
                </a:solidFill>
                <a:latin typeface="Calibri"/>
                <a:ea typeface="Calibri"/>
                <a:cs typeface="Calibri"/>
                <a:sym typeface="Calibri"/>
              </a:rPr>
              <a:t>3 meses de estancia)</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400" b="0" i="0" u="none" strike="noStrike" cap="none" dirty="0">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rgbClr val="000000"/>
              </a:buClr>
              <a:buSzPts val="2800"/>
              <a:buFont typeface="Calibri"/>
              <a:buChar char="-"/>
            </a:pPr>
            <a:r>
              <a:rPr lang="es-ES" sz="2400" b="0" i="0" u="none" strike="noStrike" cap="none" dirty="0">
                <a:solidFill>
                  <a:srgbClr val="000000"/>
                </a:solidFill>
                <a:latin typeface="Calibri"/>
                <a:ea typeface="Calibri"/>
                <a:cs typeface="Calibri"/>
                <a:sym typeface="Calibri"/>
              </a:rPr>
              <a:t>Obliga a acreditar 90 días de residencia</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400" b="0" i="0" u="none" strike="noStrike" cap="none" dirty="0">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rgbClr val="000000"/>
              </a:buClr>
              <a:buSzPts val="2800"/>
              <a:buFont typeface="Calibri"/>
              <a:buChar char="-"/>
            </a:pPr>
            <a:r>
              <a:rPr lang="es-ES" sz="2400" b="0" i="0" u="none" strike="noStrike" cap="none" dirty="0">
                <a:solidFill>
                  <a:srgbClr val="000000"/>
                </a:solidFill>
                <a:latin typeface="Calibri"/>
                <a:ea typeface="Calibri"/>
                <a:cs typeface="Calibri"/>
                <a:sym typeface="Calibri"/>
              </a:rPr>
              <a:t>NO han incluido excepciones para</a:t>
            </a:r>
            <a:r>
              <a:rPr lang="es-ES" sz="2400" b="0" i="0" u="none" strike="noStrike" cap="none" dirty="0" smtClean="0">
                <a:solidFill>
                  <a:srgbClr val="000000"/>
                </a:solidFill>
                <a:latin typeface="Calibri"/>
                <a:ea typeface="Calibri"/>
                <a:cs typeface="Calibri"/>
                <a:sym typeface="Calibri"/>
              </a:rPr>
              <a:t>:</a:t>
            </a:r>
            <a:endParaRPr sz="2400" b="0" i="0" u="none" strike="noStrike" cap="none" dirty="0">
              <a:solidFill>
                <a:srgbClr val="000000"/>
              </a:solidFill>
              <a:latin typeface="Calibri"/>
              <a:ea typeface="Calibri"/>
              <a:cs typeface="Calibri"/>
              <a:sym typeface="Calibri"/>
            </a:endParaRPr>
          </a:p>
        </p:txBody>
      </p:sp>
      <p:sp>
        <p:nvSpPr>
          <p:cNvPr id="185" name="Google Shape;185;g5c9346c08c_0_10"/>
          <p:cNvSpPr txBox="1"/>
          <p:nvPr/>
        </p:nvSpPr>
        <p:spPr>
          <a:xfrm>
            <a:off x="1156775" y="226025"/>
            <a:ext cx="6692700" cy="81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a:solidFill>
                  <a:srgbClr val="611D57"/>
                </a:solidFill>
                <a:latin typeface="Calibri"/>
                <a:ea typeface="Calibri"/>
                <a:cs typeface="Calibri"/>
                <a:sym typeface="Calibri"/>
              </a:rPr>
              <a:t>El RDL 7/2018: … </a:t>
            </a:r>
            <a:r>
              <a:rPr lang="es-ES" sz="3000" b="1" i="0" u="none" strike="noStrike" cap="none" dirty="0" smtClean="0">
                <a:solidFill>
                  <a:srgbClr val="611D57"/>
                </a:solidFill>
                <a:latin typeface="Calibri"/>
                <a:ea typeface="Calibri"/>
                <a:cs typeface="Calibri"/>
                <a:sym typeface="Calibri"/>
              </a:rPr>
              <a:t>y no lo es.</a:t>
            </a:r>
            <a:endParaRPr sz="3000" b="1" i="0" u="none" strike="noStrike" cap="none" dirty="0">
              <a:solidFill>
                <a:srgbClr val="611D57"/>
              </a:solidFill>
              <a:latin typeface="Calibri"/>
              <a:ea typeface="Calibri"/>
              <a:cs typeface="Calibri"/>
              <a:sym typeface="Calibri"/>
            </a:endParaRPr>
          </a:p>
        </p:txBody>
      </p:sp>
      <p:pic>
        <p:nvPicPr>
          <p:cNvPr id="186" name="Google Shape;186;g5c9346c08c_0_10"/>
          <p:cNvPicPr preferRelativeResize="0"/>
          <p:nvPr/>
        </p:nvPicPr>
        <p:blipFill rotWithShape="1">
          <a:blip r:embed="rId5">
            <a:alphaModFix/>
          </a:blip>
          <a:srcRect/>
          <a:stretch/>
        </p:blipFill>
        <p:spPr>
          <a:xfrm>
            <a:off x="7206300" y="1837633"/>
            <a:ext cx="1286350" cy="1048644"/>
          </a:xfrm>
          <a:prstGeom prst="rect">
            <a:avLst/>
          </a:prstGeom>
          <a:noFill/>
          <a:ln>
            <a:noFill/>
          </a:ln>
        </p:spPr>
      </p:pic>
      <p:pic>
        <p:nvPicPr>
          <p:cNvPr id="187" name="Google Shape;187;g5c9346c08c_0_10"/>
          <p:cNvPicPr preferRelativeResize="0"/>
          <p:nvPr/>
        </p:nvPicPr>
        <p:blipFill rotWithShape="1">
          <a:blip r:embed="rId6">
            <a:alphaModFix/>
          </a:blip>
          <a:srcRect/>
          <a:stretch/>
        </p:blipFill>
        <p:spPr>
          <a:xfrm>
            <a:off x="4685039" y="3349009"/>
            <a:ext cx="1588025" cy="1588025"/>
          </a:xfrm>
          <a:prstGeom prst="rect">
            <a:avLst/>
          </a:prstGeom>
          <a:noFill/>
          <a:ln>
            <a:noFill/>
          </a:ln>
        </p:spPr>
      </p:pic>
      <p:pic>
        <p:nvPicPr>
          <p:cNvPr id="188" name="Google Shape;188;g5c9346c08c_0_10"/>
          <p:cNvPicPr preferRelativeResize="0"/>
          <p:nvPr/>
        </p:nvPicPr>
        <p:blipFill rotWithShape="1">
          <a:blip r:embed="rId7">
            <a:alphaModFix/>
          </a:blip>
          <a:srcRect/>
          <a:stretch/>
        </p:blipFill>
        <p:spPr>
          <a:xfrm flipH="1">
            <a:off x="3249349" y="3489887"/>
            <a:ext cx="940326" cy="1694051"/>
          </a:xfrm>
          <a:prstGeom prst="rect">
            <a:avLst/>
          </a:prstGeom>
          <a:noFill/>
          <a:ln>
            <a:noFill/>
          </a:ln>
        </p:spPr>
      </p:pic>
      <p:pic>
        <p:nvPicPr>
          <p:cNvPr id="189" name="Google Shape;189;g5c9346c08c_0_10"/>
          <p:cNvPicPr preferRelativeResize="0"/>
          <p:nvPr/>
        </p:nvPicPr>
        <p:blipFill rotWithShape="1">
          <a:blip r:embed="rId8">
            <a:alphaModFix/>
          </a:blip>
          <a:srcRect/>
          <a:stretch/>
        </p:blipFill>
        <p:spPr>
          <a:xfrm>
            <a:off x="520263" y="3489887"/>
            <a:ext cx="2164150" cy="1381121"/>
          </a:xfrm>
          <a:prstGeom prst="rect">
            <a:avLst/>
          </a:prstGeom>
          <a:noFill/>
          <a:ln>
            <a:noFill/>
          </a:ln>
        </p:spPr>
      </p:pic>
      <p:pic>
        <p:nvPicPr>
          <p:cNvPr id="190" name="Google Shape;190;g5c9346c08c_0_10"/>
          <p:cNvPicPr preferRelativeResize="0"/>
          <p:nvPr/>
        </p:nvPicPr>
        <p:blipFill rotWithShape="1">
          <a:blip r:embed="rId9">
            <a:alphaModFix/>
          </a:blip>
          <a:srcRect/>
          <a:stretch/>
        </p:blipFill>
        <p:spPr>
          <a:xfrm>
            <a:off x="6716276" y="3566960"/>
            <a:ext cx="1186127" cy="115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5c9346c08c_0_24"/>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6" name="Google Shape;196;g5c9346c08c_0_24"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197" name="Google Shape;197;g5c9346c08c_0_24"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198" name="Google Shape;198;g5c9346c08c_0_24"/>
          <p:cNvSpPr txBox="1"/>
          <p:nvPr/>
        </p:nvSpPr>
        <p:spPr>
          <a:xfrm>
            <a:off x="690050" y="1156950"/>
            <a:ext cx="8312100" cy="318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p:txBody>
      </p:sp>
      <p:sp>
        <p:nvSpPr>
          <p:cNvPr id="199" name="Google Shape;199;g5c9346c08c_0_24"/>
          <p:cNvSpPr txBox="1"/>
          <p:nvPr/>
        </p:nvSpPr>
        <p:spPr>
          <a:xfrm>
            <a:off x="293575" y="875850"/>
            <a:ext cx="8708700" cy="460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400" i="0" u="none" strike="noStrike" cap="none" dirty="0" smtClean="0">
                <a:solidFill>
                  <a:srgbClr val="000000"/>
                </a:solidFill>
                <a:latin typeface="Calibri"/>
                <a:ea typeface="Calibri"/>
                <a:cs typeface="Calibri"/>
                <a:sym typeface="Calibri"/>
              </a:rPr>
              <a:t>- Excluye a personas con permiso de residencia</a:t>
            </a:r>
            <a:endParaRPr sz="24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200" b="1" i="0" u="none" strike="noStrike" cap="none" dirty="0">
                <a:solidFill>
                  <a:srgbClr val="000000"/>
                </a:solidFill>
                <a:latin typeface="Calibri"/>
                <a:ea typeface="Calibri"/>
                <a:cs typeface="Calibri"/>
                <a:sym typeface="Calibri"/>
              </a:rPr>
              <a:t>Artículo 3. Titulares del derecho a la protección a la salud y a la atención sanitaria</a:t>
            </a:r>
            <a:r>
              <a:rPr lang="es-ES" sz="2200" b="1" i="0" u="none" strike="noStrike" cap="none" dirty="0" smtClean="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2800"/>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200" b="0" i="1" u="none" strike="noStrike" cap="none" dirty="0" smtClean="0">
                <a:solidFill>
                  <a:srgbClr val="000000"/>
                </a:solidFill>
                <a:latin typeface="Calibri"/>
                <a:ea typeface="Calibri"/>
                <a:cs typeface="Calibri"/>
                <a:sym typeface="Calibri"/>
              </a:rPr>
              <a:t>2</a:t>
            </a:r>
            <a:r>
              <a:rPr lang="es-ES" sz="2200" b="0" i="1" u="none" strike="noStrike" cap="none" dirty="0">
                <a:solidFill>
                  <a:srgbClr val="000000"/>
                </a:solidFill>
                <a:latin typeface="Calibri"/>
                <a:ea typeface="Calibri"/>
                <a:cs typeface="Calibri"/>
                <a:sym typeface="Calibri"/>
              </a:rPr>
              <a:t>. Para hacer efectivo el derecho</a:t>
            </a:r>
            <a:r>
              <a:rPr lang="es-ES" sz="2200" b="0" i="1" u="none" strike="noStrike" cap="none" dirty="0" smtClean="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2800"/>
              <a:buFont typeface="Arial"/>
              <a:buNone/>
            </a:pPr>
            <a:endParaRPr lang="es-ES" sz="2200" b="0" i="1" u="none" strike="noStrike" cap="none"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2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200" b="0" i="0" u="none" strike="noStrike" cap="none" dirty="0">
                <a:solidFill>
                  <a:srgbClr val="000000"/>
                </a:solidFill>
                <a:latin typeface="Calibri"/>
                <a:ea typeface="Calibri"/>
                <a:cs typeface="Calibri"/>
                <a:sym typeface="Calibri"/>
              </a:rPr>
              <a:t>c) Ser persona extranjera y con residencia legal y habitual en el territorio español y no tener la obligación de acreditar la cobertura obligatoria de la prestación sanitaria por otra vía.</a:t>
            </a:r>
            <a:endParaRPr sz="2200" b="0" i="0" u="none" strike="noStrike" cap="none" dirty="0">
              <a:solidFill>
                <a:srgbClr val="000000"/>
              </a:solidFill>
              <a:latin typeface="Calibri"/>
              <a:ea typeface="Calibri"/>
              <a:cs typeface="Calibri"/>
              <a:sym typeface="Calibri"/>
            </a:endParaRPr>
          </a:p>
        </p:txBody>
      </p:sp>
      <p:sp>
        <p:nvSpPr>
          <p:cNvPr id="200" name="Google Shape;200;g5c9346c08c_0_24"/>
          <p:cNvSpPr txBox="1"/>
          <p:nvPr/>
        </p:nvSpPr>
        <p:spPr>
          <a:xfrm>
            <a:off x="1156775" y="226025"/>
            <a:ext cx="6692700" cy="81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a:solidFill>
                  <a:srgbClr val="611D57"/>
                </a:solidFill>
                <a:latin typeface="Calibri"/>
                <a:ea typeface="Calibri"/>
                <a:cs typeface="Calibri"/>
                <a:sym typeface="Calibri"/>
              </a:rPr>
              <a:t>El RDL 7/2018: … </a:t>
            </a:r>
            <a:r>
              <a:rPr lang="es-ES" sz="3000" b="1" i="0" u="none" strike="noStrike" cap="none" dirty="0" smtClean="0">
                <a:solidFill>
                  <a:srgbClr val="611D57"/>
                </a:solidFill>
                <a:latin typeface="Calibri"/>
                <a:ea typeface="Calibri"/>
                <a:cs typeface="Calibri"/>
                <a:sym typeface="Calibri"/>
              </a:rPr>
              <a:t>y no lo es</a:t>
            </a:r>
            <a:endParaRPr sz="3000" b="1" i="0" u="none" strike="noStrike" cap="none" dirty="0">
              <a:solidFill>
                <a:srgbClr val="611D57"/>
              </a:solidFill>
              <a:latin typeface="Calibri"/>
              <a:ea typeface="Calibri"/>
              <a:cs typeface="Calibri"/>
              <a:sym typeface="Calibri"/>
            </a:endParaRPr>
          </a:p>
        </p:txBody>
      </p:sp>
      <p:pic>
        <p:nvPicPr>
          <p:cNvPr id="201" name="Google Shape;201;g5c9346c08c_0_24"/>
          <p:cNvPicPr preferRelativeResize="0"/>
          <p:nvPr/>
        </p:nvPicPr>
        <p:blipFill rotWithShape="1">
          <a:blip r:embed="rId5">
            <a:alphaModFix/>
          </a:blip>
          <a:srcRect/>
          <a:stretch/>
        </p:blipFill>
        <p:spPr>
          <a:xfrm>
            <a:off x="5929654" y="2275379"/>
            <a:ext cx="1919821" cy="144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5c9346c08c_0_34"/>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7" name="Google Shape;207;g5c9346c08c_0_34"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208" name="Google Shape;208;g5c9346c08c_0_34"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209" name="Google Shape;209;g5c9346c08c_0_34"/>
          <p:cNvSpPr txBox="1"/>
          <p:nvPr/>
        </p:nvSpPr>
        <p:spPr>
          <a:xfrm>
            <a:off x="512900" y="1036025"/>
            <a:ext cx="8527800" cy="4237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s-ES" sz="2400" i="0" u="none" strike="noStrike" cap="none" dirty="0" smtClean="0">
                <a:solidFill>
                  <a:schemeClr val="dk1"/>
                </a:solidFill>
                <a:latin typeface="Calibri"/>
                <a:ea typeface="Calibri"/>
                <a:cs typeface="Calibri"/>
                <a:sym typeface="Calibri"/>
              </a:rPr>
              <a:t>- Excluye a solicitantes de asilo:</a:t>
            </a:r>
            <a:r>
              <a:rPr lang="es-ES" sz="2400" dirty="0">
                <a:solidFill>
                  <a:schemeClr val="dk1"/>
                </a:solidFill>
                <a:latin typeface="Calibri"/>
                <a:ea typeface="Calibri"/>
                <a:cs typeface="Calibri"/>
                <a:sym typeface="Calibri"/>
              </a:rPr>
              <a:t> </a:t>
            </a:r>
            <a:r>
              <a:rPr lang="es-ES" sz="2400" b="0" i="0" u="none" strike="noStrike" cap="none" dirty="0" smtClean="0">
                <a:solidFill>
                  <a:schemeClr val="dk1"/>
                </a:solidFill>
                <a:latin typeface="Calibri"/>
                <a:ea typeface="Calibri"/>
                <a:cs typeface="Calibri"/>
                <a:sym typeface="Calibri"/>
              </a:rPr>
              <a:t>Pueden </a:t>
            </a:r>
            <a:r>
              <a:rPr lang="es-ES" sz="2400" b="0" i="0" u="none" strike="noStrike" cap="none" dirty="0">
                <a:solidFill>
                  <a:schemeClr val="dk1"/>
                </a:solidFill>
                <a:latin typeface="Calibri"/>
                <a:ea typeface="Calibri"/>
                <a:cs typeface="Calibri"/>
                <a:sym typeface="Calibri"/>
              </a:rPr>
              <a:t>pasar meses hasta que su solicitud es </a:t>
            </a:r>
            <a:r>
              <a:rPr lang="es-ES" sz="2400" b="0" i="0" u="none" strike="noStrike" cap="none" dirty="0" smtClean="0">
                <a:solidFill>
                  <a:schemeClr val="dk1"/>
                </a:solidFill>
                <a:latin typeface="Calibri"/>
                <a:ea typeface="Calibri"/>
                <a:cs typeface="Calibri"/>
                <a:sym typeface="Calibri"/>
              </a:rPr>
              <a:t>tramitada. </a:t>
            </a:r>
            <a:r>
              <a:rPr lang="es-ES" sz="2400" b="1" i="0" u="none" strike="noStrike" cap="none" dirty="0" smtClean="0">
                <a:solidFill>
                  <a:schemeClr val="dk1"/>
                </a:solidFill>
                <a:latin typeface="Calibri"/>
                <a:ea typeface="Calibri"/>
                <a:cs typeface="Calibri"/>
                <a:sym typeface="Calibri"/>
              </a:rPr>
              <a:t>Sin </a:t>
            </a:r>
            <a:r>
              <a:rPr lang="es-ES" sz="2400" b="1" i="0" u="none" strike="noStrike" cap="none" dirty="0">
                <a:solidFill>
                  <a:schemeClr val="dk1"/>
                </a:solidFill>
                <a:latin typeface="Calibri"/>
                <a:ea typeface="Calibri"/>
                <a:cs typeface="Calibri"/>
                <a:sym typeface="Calibri"/>
              </a:rPr>
              <a:t>cobertura los primeros 90 </a:t>
            </a:r>
            <a:r>
              <a:rPr lang="es-ES" sz="2400" b="1" i="0" u="none" strike="noStrike" cap="none" dirty="0" smtClean="0">
                <a:solidFill>
                  <a:schemeClr val="dk1"/>
                </a:solidFill>
                <a:latin typeface="Calibri"/>
                <a:ea typeface="Calibri"/>
                <a:cs typeface="Calibri"/>
                <a:sym typeface="Calibri"/>
              </a:rPr>
              <a:t>días.</a:t>
            </a:r>
            <a:endParaRPr sz="2400" b="1" i="0" u="none" strike="noStrike" cap="none" dirty="0">
              <a:solidFill>
                <a:schemeClr val="dk1"/>
              </a:solidFill>
              <a:latin typeface="Calibri"/>
              <a:ea typeface="Calibri"/>
              <a:cs typeface="Calibri"/>
              <a:sym typeface="Calibri"/>
            </a:endParaRPr>
          </a:p>
        </p:txBody>
      </p:sp>
      <p:sp>
        <p:nvSpPr>
          <p:cNvPr id="210" name="Google Shape;210;g5c9346c08c_0_34"/>
          <p:cNvSpPr txBox="1"/>
          <p:nvPr/>
        </p:nvSpPr>
        <p:spPr>
          <a:xfrm>
            <a:off x="512900" y="163325"/>
            <a:ext cx="7944900" cy="8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s-ES" sz="3000" b="1" i="0" u="none" strike="noStrike" cap="none" dirty="0">
                <a:solidFill>
                  <a:srgbClr val="611D57"/>
                </a:solidFill>
                <a:latin typeface="Calibri"/>
                <a:ea typeface="Calibri"/>
                <a:cs typeface="Calibri"/>
                <a:sym typeface="Calibri"/>
              </a:rPr>
              <a:t>El RDL 7/2018: … </a:t>
            </a:r>
            <a:r>
              <a:rPr lang="es-ES" sz="3000" b="1" dirty="0" smtClean="0">
                <a:solidFill>
                  <a:srgbClr val="611D57"/>
                </a:solidFill>
                <a:latin typeface="Calibri"/>
                <a:ea typeface="Calibri"/>
                <a:cs typeface="Calibri"/>
                <a:sym typeface="Calibri"/>
              </a:rPr>
              <a:t>y no lo es</a:t>
            </a:r>
            <a:endParaRPr sz="1400" b="0" i="0" u="none" strike="noStrike" cap="none" dirty="0">
              <a:solidFill>
                <a:srgbClr val="000000"/>
              </a:solidFill>
              <a:latin typeface="Arial"/>
              <a:ea typeface="Arial"/>
              <a:cs typeface="Arial"/>
              <a:sym typeface="Arial"/>
            </a:endParaRPr>
          </a:p>
        </p:txBody>
      </p:sp>
      <p:pic>
        <p:nvPicPr>
          <p:cNvPr id="211" name="Google Shape;211;g5c9346c08c_0_34"/>
          <p:cNvPicPr preferRelativeResize="0"/>
          <p:nvPr/>
        </p:nvPicPr>
        <p:blipFill rotWithShape="1">
          <a:blip r:embed="rId5">
            <a:alphaModFix/>
          </a:blip>
          <a:srcRect/>
          <a:stretch/>
        </p:blipFill>
        <p:spPr>
          <a:xfrm>
            <a:off x="2739281" y="2445252"/>
            <a:ext cx="3492138" cy="24402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518bba7555_1_12"/>
          <p:cNvSpPr txBox="1">
            <a:spLocks noGrp="1"/>
          </p:cNvSpPr>
          <p:nvPr>
            <p:ph type="ctrTitle"/>
          </p:nvPr>
        </p:nvSpPr>
        <p:spPr>
          <a:xfrm>
            <a:off x="796700" y="663450"/>
            <a:ext cx="7772400" cy="87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11D57"/>
              </a:buClr>
              <a:buSzPts val="2500"/>
              <a:buFont typeface="Arial"/>
              <a:buNone/>
            </a:pPr>
            <a:r>
              <a:rPr lang="es-ES" sz="3000" b="1" dirty="0" smtClean="0">
                <a:solidFill>
                  <a:srgbClr val="611D57"/>
                </a:solidFill>
              </a:rPr>
              <a:t>La “crisis migratoria” </a:t>
            </a:r>
            <a:endParaRPr sz="3000" b="1" dirty="0">
              <a:solidFill>
                <a:srgbClr val="611D57"/>
              </a:solidFill>
            </a:endParaRPr>
          </a:p>
        </p:txBody>
      </p:sp>
      <p:sp>
        <p:nvSpPr>
          <p:cNvPr id="217" name="Google Shape;217;g518bba7555_1_12"/>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8" name="Google Shape;218;g518bba7555_1_12" descr="YOSI_banner.jpg"/>
          <p:cNvPicPr preferRelativeResize="0"/>
          <p:nvPr/>
        </p:nvPicPr>
        <p:blipFill rotWithShape="1">
          <a:blip r:embed="rId3">
            <a:alphaModFix/>
          </a:blip>
          <a:srcRect/>
          <a:stretch/>
        </p:blipFill>
        <p:spPr>
          <a:xfrm>
            <a:off x="7439024" y="5476875"/>
            <a:ext cx="1704975" cy="1381125"/>
          </a:xfrm>
          <a:prstGeom prst="rect">
            <a:avLst/>
          </a:prstGeom>
          <a:noFill/>
          <a:ln>
            <a:noFill/>
          </a:ln>
        </p:spPr>
      </p:pic>
      <p:pic>
        <p:nvPicPr>
          <p:cNvPr id="219" name="Google Shape;219;g518bba7555_1_12"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221" name="Google Shape;221;g518bba7555_1_12"/>
          <p:cNvSpPr txBox="1"/>
          <p:nvPr/>
        </p:nvSpPr>
        <p:spPr>
          <a:xfrm>
            <a:off x="1012850" y="1851025"/>
            <a:ext cx="7340100" cy="3310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p:txBody>
      </p:sp>
      <p:pic>
        <p:nvPicPr>
          <p:cNvPr id="222" name="Google Shape;222;g518bba7555_1_12"/>
          <p:cNvPicPr preferRelativeResize="0"/>
          <p:nvPr/>
        </p:nvPicPr>
        <p:blipFill rotWithShape="1">
          <a:blip r:embed="rId5">
            <a:alphaModFix/>
          </a:blip>
          <a:srcRect/>
          <a:stretch/>
        </p:blipFill>
        <p:spPr>
          <a:xfrm>
            <a:off x="235131" y="1542450"/>
            <a:ext cx="8908870" cy="361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5c9346c08c_0_118"/>
          <p:cNvSpPr txBox="1">
            <a:spLocks noGrp="1"/>
          </p:cNvSpPr>
          <p:nvPr>
            <p:ph type="ctrTitle"/>
          </p:nvPr>
        </p:nvSpPr>
        <p:spPr>
          <a:xfrm>
            <a:off x="796700" y="663450"/>
            <a:ext cx="7772400" cy="87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11D57"/>
              </a:buClr>
              <a:buSzPts val="2500"/>
              <a:buFont typeface="Arial"/>
              <a:buNone/>
            </a:pPr>
            <a:r>
              <a:rPr lang="es-ES" sz="3000" b="1" dirty="0">
                <a:solidFill>
                  <a:srgbClr val="611D57"/>
                </a:solidFill>
              </a:rPr>
              <a:t>“</a:t>
            </a:r>
            <a:r>
              <a:rPr lang="es-ES" sz="3000" b="1" dirty="0" smtClean="0">
                <a:solidFill>
                  <a:srgbClr val="611D57"/>
                </a:solidFill>
              </a:rPr>
              <a:t>Los migrantes suponen una carga”</a:t>
            </a:r>
            <a:endParaRPr sz="3000" b="1" dirty="0">
              <a:solidFill>
                <a:srgbClr val="611D57"/>
              </a:solidFill>
            </a:endParaRPr>
          </a:p>
        </p:txBody>
      </p:sp>
      <p:sp>
        <p:nvSpPr>
          <p:cNvPr id="228" name="Google Shape;228;g5c9346c08c_0_118"/>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9" name="Google Shape;229;g5c9346c08c_0_118"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230" name="Google Shape;230;g5c9346c08c_0_118"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231" name="Google Shape;231;g5c9346c08c_0_118"/>
          <p:cNvSpPr txBox="1"/>
          <p:nvPr/>
        </p:nvSpPr>
        <p:spPr>
          <a:xfrm>
            <a:off x="1012850" y="1851025"/>
            <a:ext cx="7340100" cy="3310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s-ES" sz="3000" b="0" i="0" u="none" strike="noStrike" cap="none">
                <a:solidFill>
                  <a:srgbClr val="555555"/>
                </a:solidFill>
                <a:highlight>
                  <a:srgbClr val="FFFFFF"/>
                </a:highlight>
                <a:latin typeface="Calibri"/>
                <a:ea typeface="Calibri"/>
                <a:cs typeface="Calibri"/>
                <a:sym typeface="Calibri"/>
              </a:rPr>
              <a:t>Los migrantes residentes en España </a:t>
            </a:r>
            <a:r>
              <a:rPr lang="es-ES" sz="3000" b="1" i="0" u="none" strike="noStrike" cap="none">
                <a:solidFill>
                  <a:srgbClr val="555555"/>
                </a:solidFill>
                <a:highlight>
                  <a:srgbClr val="FFFFFF"/>
                </a:highlight>
                <a:latin typeface="Calibri"/>
                <a:ea typeface="Calibri"/>
                <a:cs typeface="Calibri"/>
                <a:sym typeface="Calibri"/>
              </a:rPr>
              <a:t>aportan</a:t>
            </a:r>
            <a:r>
              <a:rPr lang="es-ES" sz="3000" b="0" i="0" u="none" strike="noStrike" cap="none">
                <a:solidFill>
                  <a:srgbClr val="555555"/>
                </a:solidFill>
                <a:highlight>
                  <a:srgbClr val="FFFFFF"/>
                </a:highlight>
                <a:latin typeface="Calibri"/>
                <a:ea typeface="Calibri"/>
                <a:cs typeface="Calibri"/>
                <a:sym typeface="Calibri"/>
              </a:rPr>
              <a:t> a nuestro Estado del bienestar </a:t>
            </a:r>
            <a:r>
              <a:rPr lang="es-ES" sz="3000" b="1" i="0" u="none" strike="noStrike" cap="none">
                <a:solidFill>
                  <a:srgbClr val="555555"/>
                </a:solidFill>
                <a:highlight>
                  <a:srgbClr val="FFFFFF"/>
                </a:highlight>
                <a:latin typeface="Calibri"/>
                <a:ea typeface="Calibri"/>
                <a:cs typeface="Calibri"/>
                <a:sym typeface="Calibri"/>
              </a:rPr>
              <a:t>mucho más</a:t>
            </a:r>
            <a:r>
              <a:rPr lang="es-ES" sz="3000" b="0" i="0" u="none" strike="noStrike" cap="none">
                <a:solidFill>
                  <a:srgbClr val="555555"/>
                </a:solidFill>
                <a:highlight>
                  <a:srgbClr val="FFFFFF"/>
                </a:highlight>
                <a:latin typeface="Calibri"/>
                <a:ea typeface="Calibri"/>
                <a:cs typeface="Calibri"/>
                <a:sym typeface="Calibri"/>
              </a:rPr>
              <a:t> de lo que reciben, incluso en tiempos de crisis, </a:t>
            </a:r>
            <a:r>
              <a:rPr lang="es-ES" sz="2400" b="0" i="0" u="none" strike="noStrike" cap="none">
                <a:solidFill>
                  <a:srgbClr val="555555"/>
                </a:solidFill>
                <a:highlight>
                  <a:srgbClr val="FFFFFF"/>
                </a:highlight>
                <a:latin typeface="Calibri"/>
                <a:ea typeface="Calibri"/>
                <a:cs typeface="Calibri"/>
                <a:sym typeface="Calibri"/>
              </a:rPr>
              <a:t>según concluye el estudio </a:t>
            </a:r>
            <a:r>
              <a:rPr lang="es-ES" sz="2400" b="0" i="1" u="sng" strike="noStrike" cap="none">
                <a:solidFill>
                  <a:schemeClr val="hlink"/>
                </a:solidFill>
                <a:highlight>
                  <a:srgbClr val="FFFFFF"/>
                </a:highlight>
                <a:latin typeface="Calibri"/>
                <a:ea typeface="Calibri"/>
                <a:cs typeface="Calibri"/>
                <a:sym typeface="Calibri"/>
                <a:hlinkClick r:id="rId5"/>
              </a:rPr>
              <a:t>Inmigración y Estado de bienestar en España</a:t>
            </a:r>
            <a:r>
              <a:rPr lang="es-ES" sz="2400" b="0" i="0" u="sng" strike="noStrike" cap="none">
                <a:solidFill>
                  <a:schemeClr val="hlink"/>
                </a:solidFill>
                <a:highlight>
                  <a:srgbClr val="FFFFFF"/>
                </a:highlight>
                <a:latin typeface="Calibri"/>
                <a:ea typeface="Calibri"/>
                <a:cs typeface="Calibri"/>
                <a:sym typeface="Calibri"/>
                <a:hlinkClick r:id="rId5"/>
              </a:rPr>
              <a:t>,</a:t>
            </a:r>
            <a:r>
              <a:rPr lang="es-ES" sz="2400" b="0" i="0" u="none" strike="noStrike" cap="none">
                <a:solidFill>
                  <a:srgbClr val="555555"/>
                </a:solidFill>
                <a:highlight>
                  <a:srgbClr val="FFFFFF"/>
                </a:highlight>
                <a:latin typeface="Calibri"/>
                <a:ea typeface="Calibri"/>
                <a:cs typeface="Calibri"/>
                <a:sym typeface="Calibri"/>
              </a:rPr>
              <a:t> de la Obra Social de La Caixa.</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5c9346c08c_0_126"/>
          <p:cNvSpPr txBox="1">
            <a:spLocks noGrp="1"/>
          </p:cNvSpPr>
          <p:nvPr>
            <p:ph type="ctrTitle"/>
          </p:nvPr>
        </p:nvSpPr>
        <p:spPr>
          <a:xfrm>
            <a:off x="829550" y="168650"/>
            <a:ext cx="7772400" cy="75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11D57"/>
              </a:buClr>
              <a:buSzPts val="2500"/>
              <a:buFont typeface="Arial"/>
              <a:buNone/>
            </a:pPr>
            <a:r>
              <a:rPr lang="es-ES" sz="3000" b="1" dirty="0" smtClean="0">
                <a:solidFill>
                  <a:srgbClr val="611D57"/>
                </a:solidFill>
              </a:rPr>
              <a:t>El ahorro como excusa para la exclusión</a:t>
            </a:r>
            <a:endParaRPr sz="3000" b="1" dirty="0">
              <a:solidFill>
                <a:srgbClr val="611D57"/>
              </a:solidFill>
            </a:endParaRPr>
          </a:p>
        </p:txBody>
      </p:sp>
      <p:sp>
        <p:nvSpPr>
          <p:cNvPr id="237" name="Google Shape;237;g5c9346c08c_0_126"/>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8" name="Google Shape;238;g5c9346c08c_0_126"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239" name="Google Shape;239;g5c9346c08c_0_126"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240" name="Google Shape;240;g5c9346c08c_0_126"/>
          <p:cNvSpPr txBox="1"/>
          <p:nvPr/>
        </p:nvSpPr>
        <p:spPr>
          <a:xfrm>
            <a:off x="214825" y="753200"/>
            <a:ext cx="8543700" cy="2037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200" b="1" dirty="0">
                <a:latin typeface="Calibri"/>
                <a:ea typeface="Calibri"/>
                <a:cs typeface="Calibri"/>
                <a:sym typeface="Calibri"/>
              </a:rPr>
              <a:t>INFORME DEL GOBIERNO VASCO:</a:t>
            </a:r>
            <a:endParaRPr sz="2200" b="1" dirty="0">
              <a:latin typeface="Calibri"/>
              <a:ea typeface="Calibri"/>
              <a:cs typeface="Calibri"/>
              <a:sym typeface="Calibri"/>
            </a:endParaRPr>
          </a:p>
          <a:p>
            <a:pPr marL="457200" marR="0" lvl="0" indent="-393700" algn="l" rtl="0">
              <a:lnSpc>
                <a:spcPct val="115000"/>
              </a:lnSpc>
              <a:spcBef>
                <a:spcPts val="0"/>
              </a:spcBef>
              <a:spcAft>
                <a:spcPts val="0"/>
              </a:spcAft>
              <a:buClr>
                <a:srgbClr val="000000"/>
              </a:buClr>
              <a:buSzPts val="2600"/>
              <a:buFont typeface="Calibri"/>
              <a:buChar char="-"/>
            </a:pPr>
            <a:r>
              <a:rPr lang="es-ES" sz="2200" b="1" i="0" u="none" strike="noStrike" cap="none" dirty="0">
                <a:solidFill>
                  <a:srgbClr val="000000"/>
                </a:solidFill>
                <a:latin typeface="Calibri"/>
                <a:ea typeface="Calibri"/>
                <a:cs typeface="Calibri"/>
                <a:sym typeface="Calibri"/>
              </a:rPr>
              <a:t>Coste estimado</a:t>
            </a:r>
            <a:r>
              <a:rPr lang="es-ES" sz="2200" b="0" i="0" u="none" strike="noStrike" cap="none" dirty="0">
                <a:solidFill>
                  <a:srgbClr val="000000"/>
                </a:solidFill>
                <a:latin typeface="Calibri"/>
                <a:ea typeface="Calibri"/>
                <a:cs typeface="Calibri"/>
                <a:sym typeface="Calibri"/>
              </a:rPr>
              <a:t>: 7 millones </a:t>
            </a:r>
            <a:r>
              <a:rPr lang="es-ES" sz="2200" b="0" i="0" u="none" strike="noStrike" cap="none" dirty="0">
                <a:solidFill>
                  <a:schemeClr val="dk1"/>
                </a:solidFill>
                <a:latin typeface="Calibri"/>
                <a:ea typeface="Calibri"/>
                <a:cs typeface="Calibri"/>
                <a:sym typeface="Calibri"/>
              </a:rPr>
              <a:t>€ </a:t>
            </a:r>
            <a:r>
              <a:rPr lang="es-ES" sz="2200" b="0" i="0" u="none" strike="noStrike" cap="none" dirty="0">
                <a:solidFill>
                  <a:srgbClr val="000000"/>
                </a:solidFill>
                <a:latin typeface="Calibri"/>
                <a:ea typeface="Calibri"/>
                <a:cs typeface="Calibri"/>
                <a:sym typeface="Calibri"/>
              </a:rPr>
              <a:t>(0,2%).</a:t>
            </a:r>
            <a:endParaRPr sz="2200" b="0" i="0" u="none" strike="noStrike" cap="none" dirty="0">
              <a:solidFill>
                <a:srgbClr val="000000"/>
              </a:solidFill>
              <a:latin typeface="Calibri"/>
              <a:ea typeface="Calibri"/>
              <a:cs typeface="Calibri"/>
              <a:sym typeface="Calibri"/>
            </a:endParaRPr>
          </a:p>
          <a:p>
            <a:pPr marL="457200" marR="0" lvl="0" indent="-393700" algn="l" rtl="0">
              <a:lnSpc>
                <a:spcPct val="115000"/>
              </a:lnSpc>
              <a:spcBef>
                <a:spcPts val="0"/>
              </a:spcBef>
              <a:spcAft>
                <a:spcPts val="0"/>
              </a:spcAft>
              <a:buClr>
                <a:srgbClr val="000000"/>
              </a:buClr>
              <a:buSzPts val="2600"/>
              <a:buFont typeface="Calibri"/>
              <a:buChar char="-"/>
            </a:pPr>
            <a:r>
              <a:rPr lang="es-ES" sz="2200" b="1" i="0" u="none" strike="noStrike" cap="none" dirty="0">
                <a:solidFill>
                  <a:srgbClr val="000000"/>
                </a:solidFill>
                <a:latin typeface="Calibri"/>
                <a:ea typeface="Calibri"/>
                <a:cs typeface="Calibri"/>
                <a:sym typeface="Calibri"/>
              </a:rPr>
              <a:t>Gastos fijos estructurales</a:t>
            </a:r>
            <a:r>
              <a:rPr lang="es-ES" sz="2200" b="0" i="0" u="none" strike="noStrike" cap="none" dirty="0">
                <a:solidFill>
                  <a:srgbClr val="000000"/>
                </a:solidFill>
                <a:latin typeface="Calibri"/>
                <a:ea typeface="Calibri"/>
                <a:cs typeface="Calibri"/>
                <a:sym typeface="Calibri"/>
              </a:rPr>
              <a:t> (75% del total) persisten.</a:t>
            </a:r>
            <a:endParaRPr sz="2200" b="0" i="0" u="none" strike="noStrike" cap="none" dirty="0">
              <a:solidFill>
                <a:srgbClr val="000000"/>
              </a:solidFill>
              <a:latin typeface="Calibri"/>
              <a:ea typeface="Calibri"/>
              <a:cs typeface="Calibri"/>
              <a:sym typeface="Calibri"/>
            </a:endParaRPr>
          </a:p>
          <a:p>
            <a:pPr marL="457200" marR="0" lvl="0" indent="-393700" algn="l" rtl="0">
              <a:lnSpc>
                <a:spcPct val="115000"/>
              </a:lnSpc>
              <a:spcBef>
                <a:spcPts val="0"/>
              </a:spcBef>
              <a:spcAft>
                <a:spcPts val="0"/>
              </a:spcAft>
              <a:buClr>
                <a:srgbClr val="000000"/>
              </a:buClr>
              <a:buSzPts val="2600"/>
              <a:buFont typeface="Calibri"/>
              <a:buChar char="-"/>
            </a:pPr>
            <a:r>
              <a:rPr lang="es-ES" sz="2200" b="1" i="0" u="none" strike="noStrike" cap="none" dirty="0">
                <a:solidFill>
                  <a:srgbClr val="000000"/>
                </a:solidFill>
                <a:latin typeface="Calibri"/>
                <a:ea typeface="Calibri"/>
                <a:cs typeface="Calibri"/>
                <a:sym typeface="Calibri"/>
              </a:rPr>
              <a:t>Ahorro:</a:t>
            </a:r>
            <a:r>
              <a:rPr lang="es-ES" sz="2200" b="0" i="0" u="none" strike="noStrike" cap="none" dirty="0">
                <a:solidFill>
                  <a:srgbClr val="000000"/>
                </a:solidFill>
                <a:latin typeface="Calibri"/>
                <a:ea typeface="Calibri"/>
                <a:cs typeface="Calibri"/>
                <a:sym typeface="Calibri"/>
              </a:rPr>
              <a:t> 2 millones </a:t>
            </a:r>
            <a:r>
              <a:rPr lang="es-ES" sz="2200" b="0" i="0" u="none" strike="noStrike" cap="none" dirty="0">
                <a:solidFill>
                  <a:schemeClr val="dk1"/>
                </a:solidFill>
                <a:latin typeface="Calibri"/>
                <a:ea typeface="Calibri"/>
                <a:cs typeface="Calibri"/>
                <a:sym typeface="Calibri"/>
              </a:rPr>
              <a:t>€</a:t>
            </a:r>
            <a:r>
              <a:rPr lang="es-ES" sz="2200" b="0" i="0" u="none" strike="noStrike" cap="none" dirty="0">
                <a:solidFill>
                  <a:srgbClr val="000000"/>
                </a:solidFill>
                <a:latin typeface="Calibri"/>
                <a:ea typeface="Calibri"/>
                <a:cs typeface="Calibri"/>
                <a:sym typeface="Calibri"/>
              </a:rPr>
              <a:t>/año de 3.200 de presupuesto </a:t>
            </a:r>
            <a:r>
              <a:rPr lang="es-ES" sz="2200" b="1" i="0" u="none" strike="noStrike" cap="none" dirty="0">
                <a:solidFill>
                  <a:srgbClr val="000000"/>
                </a:solidFill>
                <a:latin typeface="Calibri"/>
                <a:ea typeface="Calibri"/>
                <a:cs typeface="Calibri"/>
                <a:sym typeface="Calibri"/>
              </a:rPr>
              <a:t>(0,06%)</a:t>
            </a:r>
            <a:endParaRPr sz="2200" b="1" i="0" u="none" strike="noStrike" cap="none" dirty="0">
              <a:solidFill>
                <a:srgbClr val="000000"/>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3000"/>
              <a:buFont typeface="Arial"/>
              <a:buNone/>
            </a:pPr>
            <a:endParaRPr sz="2200" b="0" i="0" u="none" strike="noStrike" cap="none" dirty="0">
              <a:solidFill>
                <a:srgbClr val="000000"/>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3000"/>
              <a:buFont typeface="Arial"/>
              <a:buNone/>
            </a:pPr>
            <a:endParaRPr sz="2200" b="0" i="0" u="none" strike="noStrike" cap="none" dirty="0">
              <a:solidFill>
                <a:srgbClr val="000000"/>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3000"/>
              <a:buFont typeface="Arial"/>
              <a:buNone/>
            </a:pPr>
            <a:endParaRPr sz="2200" b="0" i="0" u="none" strike="noStrike" cap="none" dirty="0">
              <a:solidFill>
                <a:srgbClr val="000000"/>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3000"/>
              <a:buFont typeface="Arial"/>
              <a:buNone/>
            </a:pPr>
            <a:r>
              <a:rPr lang="es-ES" sz="2200" b="0" i="0" u="none" strike="noStrike" cap="none" dirty="0">
                <a:solidFill>
                  <a:srgbClr val="000000"/>
                </a:solidFill>
                <a:latin typeface="Calibri"/>
                <a:ea typeface="Calibri"/>
                <a:cs typeface="Calibri"/>
                <a:sym typeface="Calibri"/>
              </a:rPr>
              <a:t>           </a:t>
            </a:r>
            <a:r>
              <a:rPr lang="es-ES" sz="2200" b="0" i="0" u="none" strike="noStrike" cap="none" dirty="0" smtClean="0">
                <a:solidFill>
                  <a:srgbClr val="000000"/>
                </a:solidFill>
                <a:latin typeface="Calibri"/>
                <a:ea typeface="Calibri"/>
                <a:cs typeface="Calibri"/>
                <a:sym typeface="Calibri"/>
              </a:rPr>
              <a:t>3</a:t>
            </a:r>
            <a:endParaRPr sz="2200" b="0" i="0" u="none" strike="noStrike" cap="none" dirty="0">
              <a:solidFill>
                <a:srgbClr val="000000"/>
              </a:solidFill>
              <a:sym typeface="Arial"/>
            </a:endParaRPr>
          </a:p>
        </p:txBody>
      </p:sp>
      <p:pic>
        <p:nvPicPr>
          <p:cNvPr id="241" name="Google Shape;241;g5c9346c08c_0_126" title="Chart"/>
          <p:cNvPicPr preferRelativeResize="0"/>
          <p:nvPr/>
        </p:nvPicPr>
        <p:blipFill rotWithShape="1">
          <a:blip r:embed="rId5">
            <a:alphaModFix/>
          </a:blip>
          <a:srcRect/>
          <a:stretch/>
        </p:blipFill>
        <p:spPr>
          <a:xfrm>
            <a:off x="3026075" y="2553646"/>
            <a:ext cx="5315876" cy="2923229"/>
          </a:xfrm>
          <a:prstGeom prst="rect">
            <a:avLst/>
          </a:prstGeom>
          <a:noFill/>
          <a:ln>
            <a:noFill/>
          </a:ln>
        </p:spPr>
      </p:pic>
      <p:pic>
        <p:nvPicPr>
          <p:cNvPr id="242" name="Google Shape;242;g5c9346c08c_0_126"/>
          <p:cNvPicPr preferRelativeResize="0"/>
          <p:nvPr/>
        </p:nvPicPr>
        <p:blipFill rotWithShape="1">
          <a:blip r:embed="rId6">
            <a:alphaModFix/>
          </a:blip>
          <a:srcRect/>
          <a:stretch/>
        </p:blipFill>
        <p:spPr>
          <a:xfrm>
            <a:off x="341401" y="2964501"/>
            <a:ext cx="2123149" cy="2123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5c9346c08c_0_136"/>
          <p:cNvSpPr txBox="1">
            <a:spLocks noGrp="1"/>
          </p:cNvSpPr>
          <p:nvPr>
            <p:ph type="ctrTitle"/>
          </p:nvPr>
        </p:nvSpPr>
        <p:spPr>
          <a:xfrm>
            <a:off x="400376" y="361633"/>
            <a:ext cx="8474148" cy="87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11D57"/>
              </a:buClr>
              <a:buSzPts val="2500"/>
              <a:buFont typeface="Arial"/>
              <a:buNone/>
            </a:pPr>
            <a:r>
              <a:rPr lang="es-ES" sz="3000" b="1" dirty="0">
                <a:solidFill>
                  <a:srgbClr val="611D57"/>
                </a:solidFill>
              </a:rPr>
              <a:t>“</a:t>
            </a:r>
            <a:r>
              <a:rPr lang="es-ES" sz="3000" b="1" dirty="0" smtClean="0">
                <a:solidFill>
                  <a:srgbClr val="611D57"/>
                </a:solidFill>
              </a:rPr>
              <a:t>Los migrantes consumen más recursos sanitarios”</a:t>
            </a:r>
            <a:endParaRPr sz="3000" b="1" dirty="0">
              <a:solidFill>
                <a:srgbClr val="611D57"/>
              </a:solidFill>
            </a:endParaRPr>
          </a:p>
        </p:txBody>
      </p:sp>
      <p:sp>
        <p:nvSpPr>
          <p:cNvPr id="248" name="Google Shape;248;g5c9346c08c_0_136"/>
          <p:cNvSpPr txBox="1"/>
          <p:nvPr/>
        </p:nvSpPr>
        <p:spPr>
          <a:xfrm>
            <a:off x="1000100" y="3071810"/>
            <a:ext cx="29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9" name="Google Shape;249;g5c9346c08c_0_136" descr="YOSI_banner.jpg"/>
          <p:cNvPicPr preferRelativeResize="0"/>
          <p:nvPr/>
        </p:nvPicPr>
        <p:blipFill rotWithShape="1">
          <a:blip r:embed="rId3">
            <a:alphaModFix/>
          </a:blip>
          <a:srcRect/>
          <a:stretch/>
        </p:blipFill>
        <p:spPr>
          <a:xfrm>
            <a:off x="7439025" y="5476875"/>
            <a:ext cx="1714480" cy="1381125"/>
          </a:xfrm>
          <a:prstGeom prst="rect">
            <a:avLst/>
          </a:prstGeom>
          <a:noFill/>
          <a:ln>
            <a:noFill/>
          </a:ln>
        </p:spPr>
      </p:pic>
      <p:pic>
        <p:nvPicPr>
          <p:cNvPr id="250" name="Google Shape;250;g5c9346c08c_0_136" descr="ScreenHunter_02 Jan. 29 15.58.jpg"/>
          <p:cNvPicPr preferRelativeResize="0"/>
          <p:nvPr/>
        </p:nvPicPr>
        <p:blipFill rotWithShape="1">
          <a:blip r:embed="rId4">
            <a:alphaModFix/>
          </a:blip>
          <a:srcRect/>
          <a:stretch/>
        </p:blipFill>
        <p:spPr>
          <a:xfrm>
            <a:off x="0" y="5476875"/>
            <a:ext cx="7439025" cy="1381125"/>
          </a:xfrm>
          <a:prstGeom prst="rect">
            <a:avLst/>
          </a:prstGeom>
          <a:noFill/>
          <a:ln>
            <a:noFill/>
          </a:ln>
        </p:spPr>
      </p:pic>
      <p:sp>
        <p:nvSpPr>
          <p:cNvPr id="251" name="Google Shape;251;g5c9346c08c_0_136"/>
          <p:cNvSpPr txBox="1"/>
          <p:nvPr/>
        </p:nvSpPr>
        <p:spPr>
          <a:xfrm>
            <a:off x="400375" y="1466948"/>
            <a:ext cx="8243895" cy="36189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000000"/>
              </a:buClr>
              <a:buSzPts val="2600"/>
              <a:buFontTx/>
              <a:buChar char="-"/>
            </a:pPr>
            <a:r>
              <a:rPr lang="es-ES" sz="2600" b="0" i="0" u="none" strike="noStrike" cap="none" dirty="0" smtClean="0">
                <a:solidFill>
                  <a:srgbClr val="000000"/>
                </a:solidFill>
                <a:latin typeface="Calibri"/>
                <a:ea typeface="Calibri"/>
                <a:cs typeface="Calibri"/>
                <a:sym typeface="Calibri"/>
              </a:rPr>
              <a:t>Los migrantes utilizan los servicios sanitarios en menor medida que la población autóctona: </a:t>
            </a:r>
            <a:r>
              <a:rPr lang="es-ES" sz="2000" b="0" i="1" u="sng" strike="noStrike" cap="none" dirty="0" smtClean="0">
                <a:solidFill>
                  <a:schemeClr val="hlink"/>
                </a:solidFill>
                <a:latin typeface="Calibri"/>
                <a:ea typeface="Calibri"/>
                <a:cs typeface="Calibri"/>
                <a:sym typeface="Calibri"/>
                <a:hlinkClick r:id="rId5"/>
              </a:rPr>
              <a:t>Global </a:t>
            </a:r>
            <a:r>
              <a:rPr lang="es-ES" sz="2000" b="0" i="1" u="sng" strike="noStrike" cap="none" dirty="0" err="1">
                <a:solidFill>
                  <a:schemeClr val="hlink"/>
                </a:solidFill>
                <a:latin typeface="Calibri"/>
                <a:ea typeface="Calibri"/>
                <a:cs typeface="Calibri"/>
                <a:sym typeface="Calibri"/>
                <a:hlinkClick r:id="rId5"/>
              </a:rPr>
              <a:t>healthcare</a:t>
            </a:r>
            <a:r>
              <a:rPr lang="es-ES" sz="2000" b="0" i="1" u="sng" strike="noStrike" cap="none" dirty="0">
                <a:solidFill>
                  <a:schemeClr val="hlink"/>
                </a:solidFill>
                <a:latin typeface="Calibri"/>
                <a:ea typeface="Calibri"/>
                <a:cs typeface="Calibri"/>
                <a:sym typeface="Calibri"/>
                <a:hlinkClick r:id="rId5"/>
              </a:rPr>
              <a:t> use </a:t>
            </a:r>
            <a:r>
              <a:rPr lang="es-ES" sz="2000" b="0" i="1" u="sng" strike="noStrike" cap="none" dirty="0" err="1">
                <a:solidFill>
                  <a:schemeClr val="hlink"/>
                </a:solidFill>
                <a:latin typeface="Calibri"/>
                <a:ea typeface="Calibri"/>
                <a:cs typeface="Calibri"/>
                <a:sym typeface="Calibri"/>
                <a:hlinkClick r:id="rId5"/>
              </a:rPr>
              <a:t>by</a:t>
            </a:r>
            <a:r>
              <a:rPr lang="es-ES" sz="2000" b="0" i="1" u="sng" strike="noStrike" cap="none" dirty="0">
                <a:solidFill>
                  <a:schemeClr val="hlink"/>
                </a:solidFill>
                <a:latin typeface="Calibri"/>
                <a:ea typeface="Calibri"/>
                <a:cs typeface="Calibri"/>
                <a:sym typeface="Calibri"/>
                <a:hlinkClick r:id="rId5"/>
              </a:rPr>
              <a:t> </a:t>
            </a:r>
            <a:r>
              <a:rPr lang="es-ES" sz="2000" b="0" i="1" u="sng" strike="noStrike" cap="none" dirty="0" err="1">
                <a:solidFill>
                  <a:schemeClr val="hlink"/>
                </a:solidFill>
                <a:latin typeface="Calibri"/>
                <a:ea typeface="Calibri"/>
                <a:cs typeface="Calibri"/>
                <a:sym typeface="Calibri"/>
                <a:hlinkClick r:id="rId5"/>
              </a:rPr>
              <a:t>immigrants</a:t>
            </a:r>
            <a:r>
              <a:rPr lang="es-ES" sz="2000" b="0" i="1" u="sng" strike="noStrike" cap="none" dirty="0">
                <a:solidFill>
                  <a:schemeClr val="hlink"/>
                </a:solidFill>
                <a:latin typeface="Calibri"/>
                <a:ea typeface="Calibri"/>
                <a:cs typeface="Calibri"/>
                <a:sym typeface="Calibri"/>
                <a:hlinkClick r:id="rId5"/>
              </a:rPr>
              <a:t> in </a:t>
            </a:r>
            <a:r>
              <a:rPr lang="es-ES" sz="2000" b="0" i="1" u="sng" strike="noStrike" cap="none" dirty="0" err="1">
                <a:solidFill>
                  <a:schemeClr val="hlink"/>
                </a:solidFill>
                <a:latin typeface="Calibri"/>
                <a:ea typeface="Calibri"/>
                <a:cs typeface="Calibri"/>
                <a:sym typeface="Calibri"/>
                <a:hlinkClick r:id="rId5"/>
              </a:rPr>
              <a:t>Spain</a:t>
            </a:r>
            <a:r>
              <a:rPr lang="es-ES" sz="2000" b="0" i="1" u="sng" strike="noStrike" cap="none" dirty="0">
                <a:solidFill>
                  <a:schemeClr val="hlink"/>
                </a:solidFill>
                <a:latin typeface="Calibri"/>
                <a:ea typeface="Calibri"/>
                <a:cs typeface="Calibri"/>
                <a:sym typeface="Calibri"/>
                <a:hlinkClick r:id="rId5"/>
              </a:rPr>
              <a:t> </a:t>
            </a:r>
            <a:r>
              <a:rPr lang="es-ES" sz="2000" b="0" i="1" u="sng" strike="noStrike" cap="none" dirty="0" err="1">
                <a:solidFill>
                  <a:schemeClr val="hlink"/>
                </a:solidFill>
                <a:latin typeface="Calibri"/>
                <a:ea typeface="Calibri"/>
                <a:cs typeface="Calibri"/>
                <a:sym typeface="Calibri"/>
                <a:hlinkClick r:id="rId5"/>
              </a:rPr>
              <a:t>according</a:t>
            </a:r>
            <a:r>
              <a:rPr lang="es-ES" sz="2000" b="0" i="1" u="sng" strike="noStrike" cap="none" dirty="0">
                <a:solidFill>
                  <a:schemeClr val="hlink"/>
                </a:solidFill>
                <a:latin typeface="Calibri"/>
                <a:ea typeface="Calibri"/>
                <a:cs typeface="Calibri"/>
                <a:sym typeface="Calibri"/>
                <a:hlinkClick r:id="rId5"/>
              </a:rPr>
              <a:t> to </a:t>
            </a:r>
            <a:r>
              <a:rPr lang="es-ES" sz="2000" b="0" i="1" u="sng" strike="noStrike" cap="none" dirty="0" err="1">
                <a:solidFill>
                  <a:schemeClr val="hlink"/>
                </a:solidFill>
                <a:latin typeface="Calibri"/>
                <a:ea typeface="Calibri"/>
                <a:cs typeface="Calibri"/>
                <a:sym typeface="Calibri"/>
                <a:hlinkClick r:id="rId5"/>
              </a:rPr>
              <a:t>morbidity</a:t>
            </a:r>
            <a:r>
              <a:rPr lang="es-ES" sz="2000" b="0" i="1" u="sng" strike="noStrike" cap="none" dirty="0">
                <a:solidFill>
                  <a:schemeClr val="hlink"/>
                </a:solidFill>
                <a:latin typeface="Calibri"/>
                <a:ea typeface="Calibri"/>
                <a:cs typeface="Calibri"/>
                <a:sym typeface="Calibri"/>
                <a:hlinkClick r:id="rId5"/>
              </a:rPr>
              <a:t> </a:t>
            </a:r>
            <a:r>
              <a:rPr lang="es-ES" sz="2000" b="0" i="1" u="sng" strike="noStrike" cap="none" dirty="0" err="1">
                <a:solidFill>
                  <a:schemeClr val="hlink"/>
                </a:solidFill>
                <a:latin typeface="Calibri"/>
                <a:ea typeface="Calibri"/>
                <a:cs typeface="Calibri"/>
                <a:sym typeface="Calibri"/>
                <a:hlinkClick r:id="rId5"/>
              </a:rPr>
              <a:t>burden</a:t>
            </a:r>
            <a:r>
              <a:rPr lang="es-ES" sz="2000" b="0" i="1" u="sng" strike="noStrike" cap="none" dirty="0">
                <a:solidFill>
                  <a:schemeClr val="hlink"/>
                </a:solidFill>
                <a:latin typeface="Calibri"/>
                <a:ea typeface="Calibri"/>
                <a:cs typeface="Calibri"/>
                <a:sym typeface="Calibri"/>
                <a:hlinkClick r:id="rId5"/>
              </a:rPr>
              <a:t>, </a:t>
            </a:r>
            <a:r>
              <a:rPr lang="es-ES" sz="2000" b="0" i="1" u="sng" strike="noStrike" cap="none" dirty="0" err="1">
                <a:solidFill>
                  <a:schemeClr val="hlink"/>
                </a:solidFill>
                <a:latin typeface="Calibri"/>
                <a:ea typeface="Calibri"/>
                <a:cs typeface="Calibri"/>
                <a:sym typeface="Calibri"/>
                <a:hlinkClick r:id="rId5"/>
              </a:rPr>
              <a:t>area</a:t>
            </a:r>
            <a:r>
              <a:rPr lang="es-ES" sz="2000" b="0" i="1" u="sng" strike="noStrike" cap="none" dirty="0">
                <a:solidFill>
                  <a:schemeClr val="hlink"/>
                </a:solidFill>
                <a:latin typeface="Calibri"/>
                <a:ea typeface="Calibri"/>
                <a:cs typeface="Calibri"/>
                <a:sym typeface="Calibri"/>
                <a:hlinkClick r:id="rId5"/>
              </a:rPr>
              <a:t> of </a:t>
            </a:r>
            <a:r>
              <a:rPr lang="es-ES" sz="2000" b="0" i="1" u="sng" strike="noStrike" cap="none" dirty="0" err="1">
                <a:solidFill>
                  <a:schemeClr val="hlink"/>
                </a:solidFill>
                <a:latin typeface="Calibri"/>
                <a:ea typeface="Calibri"/>
                <a:cs typeface="Calibri"/>
                <a:sym typeface="Calibri"/>
                <a:hlinkClick r:id="rId5"/>
              </a:rPr>
              <a:t>origin</a:t>
            </a:r>
            <a:r>
              <a:rPr lang="es-ES" sz="2000" b="0" i="1" u="sng" strike="noStrike" cap="none" dirty="0">
                <a:solidFill>
                  <a:schemeClr val="hlink"/>
                </a:solidFill>
                <a:latin typeface="Calibri"/>
                <a:ea typeface="Calibri"/>
                <a:cs typeface="Calibri"/>
                <a:sym typeface="Calibri"/>
                <a:hlinkClick r:id="rId5"/>
              </a:rPr>
              <a:t>, and </a:t>
            </a:r>
            <a:r>
              <a:rPr lang="es-ES" sz="2000" b="0" i="1" u="sng" strike="noStrike" cap="none" dirty="0" err="1">
                <a:solidFill>
                  <a:schemeClr val="hlink"/>
                </a:solidFill>
                <a:latin typeface="Calibri"/>
                <a:ea typeface="Calibri"/>
                <a:cs typeface="Calibri"/>
                <a:sym typeface="Calibri"/>
                <a:hlinkClick r:id="rId5"/>
              </a:rPr>
              <a:t>length</a:t>
            </a:r>
            <a:r>
              <a:rPr lang="es-ES" sz="2000" b="0" i="1" u="sng" strike="noStrike" cap="none" dirty="0">
                <a:solidFill>
                  <a:schemeClr val="hlink"/>
                </a:solidFill>
                <a:latin typeface="Calibri"/>
                <a:ea typeface="Calibri"/>
                <a:cs typeface="Calibri"/>
                <a:sym typeface="Calibri"/>
                <a:hlinkClick r:id="rId5"/>
              </a:rPr>
              <a:t> of </a:t>
            </a:r>
            <a:r>
              <a:rPr lang="es-ES" sz="2000" b="0" i="1" u="sng" strike="noStrike" cap="none" dirty="0" err="1" smtClean="0">
                <a:solidFill>
                  <a:schemeClr val="hlink"/>
                </a:solidFill>
                <a:latin typeface="Calibri"/>
                <a:ea typeface="Calibri"/>
                <a:cs typeface="Calibri"/>
                <a:sym typeface="Calibri"/>
                <a:hlinkClick r:id="rId5"/>
              </a:rPr>
              <a:t>stay</a:t>
            </a:r>
            <a:endParaRPr lang="es-ES" sz="2000" b="0" i="1" u="sng" strike="noStrike" cap="none" dirty="0" smtClean="0">
              <a:solidFill>
                <a:schemeClr val="hlink"/>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600"/>
              <a:buFontTx/>
              <a:buChar char="-"/>
            </a:pPr>
            <a:endParaRPr lang="es-ES" sz="2000" i="1"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600"/>
              <a:buFontTx/>
              <a:buChar char="-"/>
            </a:pPr>
            <a:r>
              <a:rPr lang="es-ES" sz="2600" b="0" i="0" u="none" strike="noStrike" cap="none" dirty="0" smtClean="0">
                <a:solidFill>
                  <a:srgbClr val="000000"/>
                </a:solidFill>
                <a:latin typeface="Calibri"/>
                <a:ea typeface="Calibri"/>
                <a:cs typeface="Calibri"/>
                <a:sym typeface="Calibri"/>
              </a:rPr>
              <a:t>Efecto </a:t>
            </a:r>
            <a:r>
              <a:rPr lang="es-ES" sz="2600" b="0" i="0" u="none" strike="noStrike" cap="none" dirty="0">
                <a:solidFill>
                  <a:srgbClr val="000000"/>
                </a:solidFill>
                <a:latin typeface="Calibri"/>
                <a:ea typeface="Calibri"/>
                <a:cs typeface="Calibri"/>
                <a:sym typeface="Calibri"/>
              </a:rPr>
              <a:t>del “migrante sano</a:t>
            </a:r>
            <a:r>
              <a:rPr lang="es-ES" sz="2600" b="0" i="0" u="none" strike="noStrike" cap="none" dirty="0" smtClean="0">
                <a:solidFill>
                  <a:srgbClr val="000000"/>
                </a:solidFill>
                <a:latin typeface="Calibri"/>
                <a:ea typeface="Calibri"/>
                <a:cs typeface="Calibri"/>
                <a:sym typeface="Calibri"/>
              </a:rPr>
              <a:t>”</a:t>
            </a:r>
          </a:p>
          <a:p>
            <a:pPr marL="457200" marR="0" lvl="0" indent="-457200" algn="l" rtl="0">
              <a:lnSpc>
                <a:spcPct val="100000"/>
              </a:lnSpc>
              <a:spcBef>
                <a:spcPts val="0"/>
              </a:spcBef>
              <a:spcAft>
                <a:spcPts val="0"/>
              </a:spcAft>
              <a:buClr>
                <a:srgbClr val="000000"/>
              </a:buClr>
              <a:buSzPts val="2600"/>
              <a:buFontTx/>
              <a:buChar char="-"/>
            </a:pPr>
            <a:endParaRPr sz="2600" b="0" i="0" u="none" strike="noStrike" cap="none" dirty="0">
              <a:solidFill>
                <a:srgbClr val="000000"/>
              </a:solidFill>
              <a:latin typeface="Calibri"/>
              <a:ea typeface="Calibri"/>
              <a:cs typeface="Calibri"/>
              <a:sym typeface="Calibri"/>
            </a:endParaRPr>
          </a:p>
          <a:p>
            <a:pPr marL="457200" marR="0" lvl="0" indent="-419100" algn="l" rtl="0">
              <a:lnSpc>
                <a:spcPct val="115000"/>
              </a:lnSpc>
              <a:spcBef>
                <a:spcPts val="0"/>
              </a:spcBef>
              <a:spcAft>
                <a:spcPts val="0"/>
              </a:spcAft>
              <a:buClr>
                <a:srgbClr val="000000"/>
              </a:buClr>
              <a:buSzPts val="3000"/>
              <a:buFont typeface="Calibri"/>
              <a:buChar char="-"/>
            </a:pPr>
            <a:r>
              <a:rPr lang="es-ES" sz="2600" b="0" i="0" u="sng" strike="noStrike" cap="none" dirty="0">
                <a:solidFill>
                  <a:schemeClr val="hlink"/>
                </a:solidFill>
                <a:latin typeface="Calibri"/>
                <a:ea typeface="Calibri"/>
                <a:cs typeface="Calibri"/>
                <a:sym typeface="Calibri"/>
                <a:hlinkClick r:id="rId6"/>
              </a:rPr>
              <a:t>Barreras formales e informales</a:t>
            </a:r>
            <a:r>
              <a:rPr lang="es-ES" sz="2600" b="0" i="0" u="none" strike="noStrike" cap="none" dirty="0">
                <a:solidFill>
                  <a:schemeClr val="dk1"/>
                </a:solidFill>
                <a:latin typeface="Calibri"/>
                <a:ea typeface="Calibri"/>
                <a:cs typeface="Calibri"/>
                <a:sym typeface="Calibri"/>
              </a:rPr>
              <a:t> al acceso al sistema sanitario</a:t>
            </a:r>
            <a:endParaRPr sz="2600" b="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1559</Words>
  <Application>Microsoft Office PowerPoint</Application>
  <PresentationFormat>Presentación en pantalla (4:3)</PresentationFormat>
  <Paragraphs>78</Paragraphs>
  <Slides>18</Slides>
  <Notes>18</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18</vt:i4>
      </vt:variant>
    </vt:vector>
  </HeadingPairs>
  <TitlesOfParts>
    <vt:vector size="22" baseType="lpstr">
      <vt:lpstr>Arial</vt:lpstr>
      <vt:lpstr>Calibri</vt:lpstr>
      <vt:lpstr>Tema de Office</vt:lpstr>
      <vt:lpstr>Tema de Office</vt:lpstr>
      <vt:lpstr>#La llaman Universal…y no lo es. </vt:lpstr>
      <vt:lpstr>Presentación de PowerPoint</vt:lpstr>
      <vt:lpstr>Presentación de PowerPoint</vt:lpstr>
      <vt:lpstr>Presentación de PowerPoint</vt:lpstr>
      <vt:lpstr>Presentación de PowerPoint</vt:lpstr>
      <vt:lpstr>La “crisis migratoria” </vt:lpstr>
      <vt:lpstr>“Los migrantes suponen una carga”</vt:lpstr>
      <vt:lpstr>El ahorro como excusa para la exclusión</vt:lpstr>
      <vt:lpstr>“Los migrantes consumen más recursos sanitarios”</vt:lpstr>
      <vt:lpstr>Efecto “migrante sano”</vt:lpstr>
      <vt:lpstr>Presentación de PowerPoint</vt:lpstr>
      <vt:lpstr>Presentación de PowerPoint</vt:lpstr>
      <vt:lpstr>“Migrantes = turismo sanitario”</vt:lpstr>
      <vt:lpstr>“Los migrantes son vehículo de transmisión de enfermedades”</vt:lpstr>
      <vt:lpstr>CONSECUENCIAS DIRECTAS</vt:lpstr>
      <vt:lpstr>Presentación de PowerPoint</vt:lpstr>
      <vt:lpstr>POR TANTO...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llaman Universal… y no lo es. </dc:title>
  <dc:creator>Usuario</dc:creator>
  <cp:lastModifiedBy>Propietario</cp:lastModifiedBy>
  <cp:revision>5</cp:revision>
  <dcterms:created xsi:type="dcterms:W3CDTF">2013-01-27T20:27:24Z</dcterms:created>
  <dcterms:modified xsi:type="dcterms:W3CDTF">2019-10-29T12:12:41Z</dcterms:modified>
</cp:coreProperties>
</file>